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61" r:id="rId3"/>
    <p:sldId id="257" r:id="rId4"/>
    <p:sldId id="263" r:id="rId5"/>
    <p:sldId id="259" r:id="rId6"/>
    <p:sldId id="269" r:id="rId7"/>
    <p:sldId id="258" r:id="rId8"/>
    <p:sldId id="262" r:id="rId9"/>
    <p:sldId id="268" r:id="rId10"/>
    <p:sldId id="264" r:id="rId11"/>
    <p:sldId id="265" r:id="rId12"/>
    <p:sldId id="266" r:id="rId1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911"/>
    <a:srgbClr val="FFCB09"/>
    <a:srgbClr val="EABA08"/>
    <a:srgbClr val="A68303"/>
    <a:srgbClr val="F9DA9F"/>
    <a:srgbClr val="F9EECF"/>
    <a:srgbClr val="F9F0D4"/>
    <a:srgbClr val="E9E1C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4320B8A-F3BE-19D7-06B6-630F88FBF5AB}" v="11" dt="2025-03-20T17:17:10.142"/>
    <p1510:client id="{AD5C8751-8F84-B098-A86A-B9C8E8BD7C15}" v="43" dt="2025-03-20T17:12:02.758"/>
    <p1510:client id="{AFF679F3-6D2F-814A-9ABF-CA28CF3E8FDD}" v="62" dt="2025-03-20T17:21:03.33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3"/>
    <p:restoredTop sz="89863"/>
  </p:normalViewPr>
  <p:slideViewPr>
    <p:cSldViewPr snapToGrid="0">
      <p:cViewPr>
        <p:scale>
          <a:sx n="90" d="100"/>
          <a:sy n="90" d="100"/>
        </p:scale>
        <p:origin x="680" y="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7F6679-79E1-AD4B-AC0A-6D55A42EB88A}" type="datetimeFigureOut">
              <a:rPr kumimoji="1" lang="zh-CN" altLang="en-US" smtClean="0"/>
              <a:t>2025/3/18</a:t>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895D99-A9CC-AA4D-903E-56879CFD5407}" type="slidenum">
              <a:rPr kumimoji="1" lang="zh-CN" altLang="en-US" smtClean="0"/>
              <a:t>‹#›</a:t>
            </a:fld>
            <a:endParaRPr kumimoji="1" lang="zh-CN" altLang="en-US"/>
          </a:p>
        </p:txBody>
      </p:sp>
    </p:spTree>
    <p:extLst>
      <p:ext uri="{BB962C8B-B14F-4D97-AF65-F5344CB8AC3E}">
        <p14:creationId xmlns:p14="http://schemas.microsoft.com/office/powerpoint/2010/main" val="3839694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CE895D99-A9CC-AA4D-903E-56879CFD5407}" type="slidenum">
              <a:rPr kumimoji="1" lang="zh-CN" altLang="en-US" smtClean="0"/>
              <a:t>3</a:t>
            </a:fld>
            <a:endParaRPr kumimoji="1" lang="zh-CN" altLang="en-US"/>
          </a:p>
        </p:txBody>
      </p:sp>
    </p:spTree>
    <p:extLst>
      <p:ext uri="{BB962C8B-B14F-4D97-AF65-F5344CB8AC3E}">
        <p14:creationId xmlns:p14="http://schemas.microsoft.com/office/powerpoint/2010/main" val="16297198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CE895D99-A9CC-AA4D-903E-56879CFD5407}" type="slidenum">
              <a:rPr kumimoji="1" lang="zh-CN" altLang="en-US" smtClean="0"/>
              <a:t>4</a:t>
            </a:fld>
            <a:endParaRPr kumimoji="1" lang="zh-CN" altLang="en-US"/>
          </a:p>
        </p:txBody>
      </p:sp>
    </p:spTree>
    <p:extLst>
      <p:ext uri="{BB962C8B-B14F-4D97-AF65-F5344CB8AC3E}">
        <p14:creationId xmlns:p14="http://schemas.microsoft.com/office/powerpoint/2010/main" val="20627511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dirty="0"/>
          </a:p>
        </p:txBody>
      </p:sp>
      <p:sp>
        <p:nvSpPr>
          <p:cNvPr id="4" name="灯片编号占位符 3"/>
          <p:cNvSpPr>
            <a:spLocks noGrp="1"/>
          </p:cNvSpPr>
          <p:nvPr>
            <p:ph type="sldNum" sz="quarter" idx="5"/>
          </p:nvPr>
        </p:nvSpPr>
        <p:spPr/>
        <p:txBody>
          <a:bodyPr/>
          <a:lstStyle/>
          <a:p>
            <a:fld id="{CE895D99-A9CC-AA4D-903E-56879CFD5407}" type="slidenum">
              <a:rPr kumimoji="1" lang="zh-CN" altLang="en-US" smtClean="0"/>
              <a:t>9</a:t>
            </a:fld>
            <a:endParaRPr kumimoji="1" lang="zh-CN" altLang="en-US"/>
          </a:p>
        </p:txBody>
      </p:sp>
    </p:spTree>
    <p:extLst>
      <p:ext uri="{BB962C8B-B14F-4D97-AF65-F5344CB8AC3E}">
        <p14:creationId xmlns:p14="http://schemas.microsoft.com/office/powerpoint/2010/main" val="1867082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B55EE15-D039-EC44-B915-A7CA863090C0}"/>
              </a:ext>
            </a:extLst>
          </p:cNvPr>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a:extLst>
              <a:ext uri="{FF2B5EF4-FFF2-40B4-BE49-F238E27FC236}">
                <a16:creationId xmlns:a16="http://schemas.microsoft.com/office/drawing/2014/main" id="{D4EEB4E5-FC4D-ED4E-210C-C1B05A821E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a:extLst>
              <a:ext uri="{FF2B5EF4-FFF2-40B4-BE49-F238E27FC236}">
                <a16:creationId xmlns:a16="http://schemas.microsoft.com/office/drawing/2014/main" id="{E2B9CE02-81A4-67E1-1201-55B2B354914E}"/>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5" name="页脚占位符 4">
            <a:extLst>
              <a:ext uri="{FF2B5EF4-FFF2-40B4-BE49-F238E27FC236}">
                <a16:creationId xmlns:a16="http://schemas.microsoft.com/office/drawing/2014/main" id="{8A7A4D72-9D2D-51C1-6DFF-61E4F2DECB7E}"/>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447DA734-6264-2585-471A-5976F63708F8}"/>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1727294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D477B07-6D44-6EAA-907F-79BC655083C4}"/>
              </a:ext>
            </a:extLst>
          </p:cNvPr>
          <p:cNvSpPr>
            <a:spLocks noGrp="1"/>
          </p:cNvSpPr>
          <p:nvPr>
            <p:ph type="title"/>
          </p:nvPr>
        </p:nvSpPr>
        <p:spPr/>
        <p:txBody>
          <a:bodyPr/>
          <a:lstStyle/>
          <a:p>
            <a:r>
              <a:rPr kumimoji="1" lang="zh-CN" altLang="en-US"/>
              <a:t>单击此处编辑母版标题样式</a:t>
            </a:r>
          </a:p>
        </p:txBody>
      </p:sp>
      <p:sp>
        <p:nvSpPr>
          <p:cNvPr id="3" name="内容占位符 2">
            <a:extLst>
              <a:ext uri="{FF2B5EF4-FFF2-40B4-BE49-F238E27FC236}">
                <a16:creationId xmlns:a16="http://schemas.microsoft.com/office/drawing/2014/main" id="{E7B76C32-30D3-87C7-E5BC-C62125926434}"/>
              </a:ext>
            </a:extLst>
          </p:cNvPr>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526B745C-74D3-CAC1-56BF-61B3FB7C8B03}"/>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5" name="页脚占位符 4">
            <a:extLst>
              <a:ext uri="{FF2B5EF4-FFF2-40B4-BE49-F238E27FC236}">
                <a16:creationId xmlns:a16="http://schemas.microsoft.com/office/drawing/2014/main" id="{F2316C22-2DB1-0422-C371-9849A968F406}"/>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A336D302-4AB2-477F-EE9B-045F0920272E}"/>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18250341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693345F-6F40-2A28-D188-7C35B6610CEE}"/>
              </a:ext>
            </a:extLst>
          </p:cNvPr>
          <p:cNvSpPr>
            <a:spLocks noGrp="1"/>
          </p:cNvSpPr>
          <p:nvPr>
            <p:ph type="title"/>
          </p:nvPr>
        </p:nvSpPr>
        <p:spPr>
          <a:xfrm>
            <a:off x="831850" y="1709738"/>
            <a:ext cx="10515600" cy="2852737"/>
          </a:xfrm>
        </p:spPr>
        <p:txBody>
          <a:bodyPr anchor="b"/>
          <a:lstStyle>
            <a:lvl1pPr>
              <a:defRPr sz="6000"/>
            </a:lvl1pPr>
          </a:lstStyle>
          <a:p>
            <a:r>
              <a:rPr kumimoji="1" lang="zh-CN" altLang="en-US"/>
              <a:t>单击此处编辑母版标题样式</a:t>
            </a:r>
          </a:p>
        </p:txBody>
      </p:sp>
      <p:sp>
        <p:nvSpPr>
          <p:cNvPr id="3" name="文本占位符 2">
            <a:extLst>
              <a:ext uri="{FF2B5EF4-FFF2-40B4-BE49-F238E27FC236}">
                <a16:creationId xmlns:a16="http://schemas.microsoft.com/office/drawing/2014/main" id="{EF006192-E072-1682-FAA8-08C7B30795F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kumimoji="1" lang="zh-CN" altLang="en-US"/>
              <a:t>单击此处编辑母版文本样式</a:t>
            </a:r>
          </a:p>
        </p:txBody>
      </p:sp>
      <p:sp>
        <p:nvSpPr>
          <p:cNvPr id="4" name="日期占位符 3">
            <a:extLst>
              <a:ext uri="{FF2B5EF4-FFF2-40B4-BE49-F238E27FC236}">
                <a16:creationId xmlns:a16="http://schemas.microsoft.com/office/drawing/2014/main" id="{CC18E1C3-5392-ECFC-FA5F-AC7A91171861}"/>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5" name="页脚占位符 4">
            <a:extLst>
              <a:ext uri="{FF2B5EF4-FFF2-40B4-BE49-F238E27FC236}">
                <a16:creationId xmlns:a16="http://schemas.microsoft.com/office/drawing/2014/main" id="{0D2AA47D-3FB7-277B-C9DA-76AB0CA4E389}"/>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2C657649-EB98-2100-DD07-E194DEE4C0BE}"/>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4210080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75F57DA-B500-C17C-B358-267CA223F061}"/>
              </a:ext>
            </a:extLst>
          </p:cNvPr>
          <p:cNvSpPr>
            <a:spLocks noGrp="1"/>
          </p:cNvSpPr>
          <p:nvPr>
            <p:ph type="title"/>
          </p:nvPr>
        </p:nvSpPr>
        <p:spPr/>
        <p:txBody>
          <a:bodyPr/>
          <a:lstStyle/>
          <a:p>
            <a:r>
              <a:rPr kumimoji="1" lang="zh-CN" altLang="en-US"/>
              <a:t>单击此处编辑母版标题样式</a:t>
            </a:r>
          </a:p>
        </p:txBody>
      </p:sp>
      <p:sp>
        <p:nvSpPr>
          <p:cNvPr id="3" name="内容占位符 2">
            <a:extLst>
              <a:ext uri="{FF2B5EF4-FFF2-40B4-BE49-F238E27FC236}">
                <a16:creationId xmlns:a16="http://schemas.microsoft.com/office/drawing/2014/main" id="{C2BC233B-E50D-E40D-3360-DC0A981FEA3F}"/>
              </a:ext>
            </a:extLst>
          </p:cNvPr>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a:extLst>
              <a:ext uri="{FF2B5EF4-FFF2-40B4-BE49-F238E27FC236}">
                <a16:creationId xmlns:a16="http://schemas.microsoft.com/office/drawing/2014/main" id="{3DA0DB60-A98B-504F-A831-A7FE2C172B87}"/>
              </a:ext>
            </a:extLst>
          </p:cNvPr>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a:extLst>
              <a:ext uri="{FF2B5EF4-FFF2-40B4-BE49-F238E27FC236}">
                <a16:creationId xmlns:a16="http://schemas.microsoft.com/office/drawing/2014/main" id="{85237148-3A09-8E8E-4C13-D9A4A0AA2207}"/>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6" name="页脚占位符 5">
            <a:extLst>
              <a:ext uri="{FF2B5EF4-FFF2-40B4-BE49-F238E27FC236}">
                <a16:creationId xmlns:a16="http://schemas.microsoft.com/office/drawing/2014/main" id="{8B4940F7-7212-0FC2-7E57-E780E8CF7147}"/>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DE994FA6-845A-B9CE-1AC7-D46CF84C9AEF}"/>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346722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7FE5337-9B5E-2D77-3E80-601449C4F237}"/>
              </a:ext>
            </a:extLst>
          </p:cNvPr>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a:extLst>
              <a:ext uri="{FF2B5EF4-FFF2-40B4-BE49-F238E27FC236}">
                <a16:creationId xmlns:a16="http://schemas.microsoft.com/office/drawing/2014/main" id="{D2A6C1EF-CEB0-86EA-8579-4BBF5215FA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a:extLst>
              <a:ext uri="{FF2B5EF4-FFF2-40B4-BE49-F238E27FC236}">
                <a16:creationId xmlns:a16="http://schemas.microsoft.com/office/drawing/2014/main" id="{1116AA09-F2C2-204A-0706-C7C6546E597C}"/>
              </a:ext>
            </a:extLst>
          </p:cNvPr>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a:extLst>
              <a:ext uri="{FF2B5EF4-FFF2-40B4-BE49-F238E27FC236}">
                <a16:creationId xmlns:a16="http://schemas.microsoft.com/office/drawing/2014/main" id="{8D0BC2A7-4011-E77B-5DF9-E8F885ACC0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a:extLst>
              <a:ext uri="{FF2B5EF4-FFF2-40B4-BE49-F238E27FC236}">
                <a16:creationId xmlns:a16="http://schemas.microsoft.com/office/drawing/2014/main" id="{39D53DF1-9250-F629-C36E-E0E7BCB55244}"/>
              </a:ext>
            </a:extLst>
          </p:cNvPr>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a:extLst>
              <a:ext uri="{FF2B5EF4-FFF2-40B4-BE49-F238E27FC236}">
                <a16:creationId xmlns:a16="http://schemas.microsoft.com/office/drawing/2014/main" id="{98AF64B1-2FAA-3A36-2BFA-C2FCA5A7C37A}"/>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8" name="页脚占位符 7">
            <a:extLst>
              <a:ext uri="{FF2B5EF4-FFF2-40B4-BE49-F238E27FC236}">
                <a16:creationId xmlns:a16="http://schemas.microsoft.com/office/drawing/2014/main" id="{DD576EAA-8D62-6F1F-CF1E-1BFD44C89DBB}"/>
              </a:ext>
            </a:extLst>
          </p:cNvPr>
          <p:cNvSpPr>
            <a:spLocks noGrp="1"/>
          </p:cNvSpPr>
          <p:nvPr>
            <p:ph type="ftr" sz="quarter" idx="11"/>
          </p:nvPr>
        </p:nvSpPr>
        <p:spPr/>
        <p:txBody>
          <a:bodyPr/>
          <a:lstStyle/>
          <a:p>
            <a:endParaRPr kumimoji="1" lang="zh-CN" altLang="en-US"/>
          </a:p>
        </p:txBody>
      </p:sp>
      <p:sp>
        <p:nvSpPr>
          <p:cNvPr id="9" name="灯片编号占位符 8">
            <a:extLst>
              <a:ext uri="{FF2B5EF4-FFF2-40B4-BE49-F238E27FC236}">
                <a16:creationId xmlns:a16="http://schemas.microsoft.com/office/drawing/2014/main" id="{E5356C17-D56D-3F4E-1BA7-EC4523F24684}"/>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1428546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745ED79-4A9E-87B2-5E2E-69EC4335CFBF}"/>
              </a:ext>
            </a:extLst>
          </p:cNvPr>
          <p:cNvSpPr>
            <a:spLocks noGrp="1"/>
          </p:cNvSpPr>
          <p:nvPr>
            <p:ph type="title"/>
          </p:nvPr>
        </p:nvSpPr>
        <p:spPr/>
        <p:txBody>
          <a:bodyPr/>
          <a:lstStyle/>
          <a:p>
            <a:r>
              <a:rPr kumimoji="1" lang="zh-CN" altLang="en-US"/>
              <a:t>单击此处编辑母版标题样式</a:t>
            </a:r>
          </a:p>
        </p:txBody>
      </p:sp>
      <p:sp>
        <p:nvSpPr>
          <p:cNvPr id="3" name="日期占位符 2">
            <a:extLst>
              <a:ext uri="{FF2B5EF4-FFF2-40B4-BE49-F238E27FC236}">
                <a16:creationId xmlns:a16="http://schemas.microsoft.com/office/drawing/2014/main" id="{4E741353-E629-EB56-3493-59168CCD2174}"/>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4" name="页脚占位符 3">
            <a:extLst>
              <a:ext uri="{FF2B5EF4-FFF2-40B4-BE49-F238E27FC236}">
                <a16:creationId xmlns:a16="http://schemas.microsoft.com/office/drawing/2014/main" id="{E952FF4B-DD45-5D6A-EF13-CE455F995060}"/>
              </a:ext>
            </a:extLst>
          </p:cNvPr>
          <p:cNvSpPr>
            <a:spLocks noGrp="1"/>
          </p:cNvSpPr>
          <p:nvPr>
            <p:ph type="ftr" sz="quarter" idx="11"/>
          </p:nvPr>
        </p:nvSpPr>
        <p:spPr/>
        <p:txBody>
          <a:bodyPr/>
          <a:lstStyle/>
          <a:p>
            <a:endParaRPr kumimoji="1" lang="zh-CN" altLang="en-US"/>
          </a:p>
        </p:txBody>
      </p:sp>
      <p:sp>
        <p:nvSpPr>
          <p:cNvPr id="5" name="灯片编号占位符 4">
            <a:extLst>
              <a:ext uri="{FF2B5EF4-FFF2-40B4-BE49-F238E27FC236}">
                <a16:creationId xmlns:a16="http://schemas.microsoft.com/office/drawing/2014/main" id="{F7D8B523-44ED-0993-9CAB-EAC5107704F5}"/>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39743278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791F4CE-1849-75DA-6F20-A5CB2CD7A4E2}"/>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3" name="页脚占位符 2">
            <a:extLst>
              <a:ext uri="{FF2B5EF4-FFF2-40B4-BE49-F238E27FC236}">
                <a16:creationId xmlns:a16="http://schemas.microsoft.com/office/drawing/2014/main" id="{3E372818-BBFB-7989-888D-B8DF116C9AAB}"/>
              </a:ext>
            </a:extLst>
          </p:cNvPr>
          <p:cNvSpPr>
            <a:spLocks noGrp="1"/>
          </p:cNvSpPr>
          <p:nvPr>
            <p:ph type="ftr" sz="quarter" idx="11"/>
          </p:nvPr>
        </p:nvSpPr>
        <p:spPr/>
        <p:txBody>
          <a:bodyPr/>
          <a:lstStyle/>
          <a:p>
            <a:endParaRPr kumimoji="1" lang="zh-CN" altLang="en-US"/>
          </a:p>
        </p:txBody>
      </p:sp>
      <p:sp>
        <p:nvSpPr>
          <p:cNvPr id="4" name="灯片编号占位符 3">
            <a:extLst>
              <a:ext uri="{FF2B5EF4-FFF2-40B4-BE49-F238E27FC236}">
                <a16:creationId xmlns:a16="http://schemas.microsoft.com/office/drawing/2014/main" id="{CBE0E4EC-E448-2EEE-5AEE-64414D7C8B7C}"/>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31917330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74B2A5A-0931-7B71-8986-01CBB94CE5EA}"/>
              </a:ext>
            </a:extLst>
          </p:cNvPr>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a:extLst>
              <a:ext uri="{FF2B5EF4-FFF2-40B4-BE49-F238E27FC236}">
                <a16:creationId xmlns:a16="http://schemas.microsoft.com/office/drawing/2014/main" id="{AB4E7588-FED1-5DBB-0FD9-3BDE90A6D7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a:extLst>
              <a:ext uri="{FF2B5EF4-FFF2-40B4-BE49-F238E27FC236}">
                <a16:creationId xmlns:a16="http://schemas.microsoft.com/office/drawing/2014/main" id="{E28C911A-07FE-5A83-7DA4-208587D6A4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a:extLst>
              <a:ext uri="{FF2B5EF4-FFF2-40B4-BE49-F238E27FC236}">
                <a16:creationId xmlns:a16="http://schemas.microsoft.com/office/drawing/2014/main" id="{DDEDF3B4-4D37-28F0-9C6C-40A97884AA59}"/>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6" name="页脚占位符 5">
            <a:extLst>
              <a:ext uri="{FF2B5EF4-FFF2-40B4-BE49-F238E27FC236}">
                <a16:creationId xmlns:a16="http://schemas.microsoft.com/office/drawing/2014/main" id="{E51896DC-2CBC-CDC6-A814-034E3EC034C6}"/>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67BC51D0-0DDC-D80E-0BBC-10026C791C53}"/>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33771359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CB122343-CD28-3DA4-8B18-33EFE3F459C2}"/>
              </a:ext>
            </a:extLst>
          </p:cNvPr>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a:extLst>
              <a:ext uri="{FF2B5EF4-FFF2-40B4-BE49-F238E27FC236}">
                <a16:creationId xmlns:a16="http://schemas.microsoft.com/office/drawing/2014/main" id="{A5E2526A-CE48-C32E-EAF8-12E0D7F3162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a:extLst>
              <a:ext uri="{FF2B5EF4-FFF2-40B4-BE49-F238E27FC236}">
                <a16:creationId xmlns:a16="http://schemas.microsoft.com/office/drawing/2014/main" id="{007B3CF2-03F7-FF9C-4E36-10C8B609B6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a:extLst>
              <a:ext uri="{FF2B5EF4-FFF2-40B4-BE49-F238E27FC236}">
                <a16:creationId xmlns:a16="http://schemas.microsoft.com/office/drawing/2014/main" id="{FFD22D34-1159-3AFD-D910-21A64C4FE03F}"/>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6" name="页脚占位符 5">
            <a:extLst>
              <a:ext uri="{FF2B5EF4-FFF2-40B4-BE49-F238E27FC236}">
                <a16:creationId xmlns:a16="http://schemas.microsoft.com/office/drawing/2014/main" id="{D096C038-924E-229C-3A22-69CB0C396B19}"/>
              </a:ext>
            </a:extLst>
          </p:cNvPr>
          <p:cNvSpPr>
            <a:spLocks noGrp="1"/>
          </p:cNvSpPr>
          <p:nvPr>
            <p:ph type="ftr" sz="quarter" idx="11"/>
          </p:nvPr>
        </p:nvSpPr>
        <p:spPr/>
        <p:txBody>
          <a:bodyPr/>
          <a:lstStyle/>
          <a:p>
            <a:endParaRPr kumimoji="1" lang="zh-CN" altLang="en-US"/>
          </a:p>
        </p:txBody>
      </p:sp>
      <p:sp>
        <p:nvSpPr>
          <p:cNvPr id="7" name="灯片编号占位符 6">
            <a:extLst>
              <a:ext uri="{FF2B5EF4-FFF2-40B4-BE49-F238E27FC236}">
                <a16:creationId xmlns:a16="http://schemas.microsoft.com/office/drawing/2014/main" id="{F010F8F0-B37D-0D04-467B-353E17D7785A}"/>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3513280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00397A2C-F190-FEDC-7BE9-1EAC511DAE3B}"/>
              </a:ext>
            </a:extLst>
          </p:cNvPr>
          <p:cNvSpPr>
            <a:spLocks noGrp="1"/>
          </p:cNvSpPr>
          <p:nvPr>
            <p:ph type="title"/>
          </p:nvPr>
        </p:nvSpPr>
        <p:spPr/>
        <p:txBody>
          <a:bodyPr/>
          <a:lstStyle/>
          <a:p>
            <a:r>
              <a:rPr kumimoji="1" lang="zh-CN" altLang="en-US"/>
              <a:t>单击此处编辑母版标题样式</a:t>
            </a:r>
          </a:p>
        </p:txBody>
      </p:sp>
      <p:sp>
        <p:nvSpPr>
          <p:cNvPr id="3" name="竖排文字占位符 2">
            <a:extLst>
              <a:ext uri="{FF2B5EF4-FFF2-40B4-BE49-F238E27FC236}">
                <a16:creationId xmlns:a16="http://schemas.microsoft.com/office/drawing/2014/main" id="{9F877602-72CA-0857-1F90-8D72491B7836}"/>
              </a:ext>
            </a:extLst>
          </p:cNvPr>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B3FF95E2-7277-71DD-E69F-C1EB6D25E6CE}"/>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5" name="页脚占位符 4">
            <a:extLst>
              <a:ext uri="{FF2B5EF4-FFF2-40B4-BE49-F238E27FC236}">
                <a16:creationId xmlns:a16="http://schemas.microsoft.com/office/drawing/2014/main" id="{ED05C10E-C57C-E0DE-E33A-5D4741DFFF35}"/>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71444365-EADC-9303-28CA-BC6715E12D2E}"/>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35272299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54729000-8C5F-3917-85EA-A2DC2B4EA313}"/>
              </a:ext>
            </a:extLst>
          </p:cNvPr>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字占位符 2">
            <a:extLst>
              <a:ext uri="{FF2B5EF4-FFF2-40B4-BE49-F238E27FC236}">
                <a16:creationId xmlns:a16="http://schemas.microsoft.com/office/drawing/2014/main" id="{7243DB6E-6AA7-DCD2-A5B5-25BF9A63C46D}"/>
              </a:ext>
            </a:extLst>
          </p:cNvPr>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607B69FE-AEA8-87FF-A77F-7FCB2F269F45}"/>
              </a:ext>
            </a:extLst>
          </p:cNvPr>
          <p:cNvSpPr>
            <a:spLocks noGrp="1"/>
          </p:cNvSpPr>
          <p:nvPr>
            <p:ph type="dt" sz="half" idx="10"/>
          </p:nvPr>
        </p:nvSpPr>
        <p:spPr/>
        <p:txBody>
          <a:bodyPr/>
          <a:lstStyle/>
          <a:p>
            <a:fld id="{82C3C96D-02C9-DE48-B07F-B8482C4F60F4}" type="datetimeFigureOut">
              <a:rPr kumimoji="1" lang="zh-CN" altLang="en-US" smtClean="0"/>
              <a:t>2025/3/18</a:t>
            </a:fld>
            <a:endParaRPr kumimoji="1" lang="zh-CN" altLang="en-US"/>
          </a:p>
        </p:txBody>
      </p:sp>
      <p:sp>
        <p:nvSpPr>
          <p:cNvPr id="5" name="页脚占位符 4">
            <a:extLst>
              <a:ext uri="{FF2B5EF4-FFF2-40B4-BE49-F238E27FC236}">
                <a16:creationId xmlns:a16="http://schemas.microsoft.com/office/drawing/2014/main" id="{B8ADCB04-C655-9BCC-B49B-A5DB396F3C22}"/>
              </a:ext>
            </a:extLst>
          </p:cNvPr>
          <p:cNvSpPr>
            <a:spLocks noGrp="1"/>
          </p:cNvSpPr>
          <p:nvPr>
            <p:ph type="ftr" sz="quarter" idx="11"/>
          </p:nvPr>
        </p:nvSpPr>
        <p:spPr/>
        <p:txBody>
          <a:bodyPr/>
          <a:lstStyle/>
          <a:p>
            <a:endParaRPr kumimoji="1" lang="zh-CN" altLang="en-US"/>
          </a:p>
        </p:txBody>
      </p:sp>
      <p:sp>
        <p:nvSpPr>
          <p:cNvPr id="6" name="灯片编号占位符 5">
            <a:extLst>
              <a:ext uri="{FF2B5EF4-FFF2-40B4-BE49-F238E27FC236}">
                <a16:creationId xmlns:a16="http://schemas.microsoft.com/office/drawing/2014/main" id="{E72E4517-F7B5-6196-8BCC-07675B661B75}"/>
              </a:ext>
            </a:extLst>
          </p:cNvPr>
          <p:cNvSpPr>
            <a:spLocks noGrp="1"/>
          </p:cNvSpPr>
          <p:nvPr>
            <p:ph type="sldNum" sz="quarter" idx="12"/>
          </p:nvPr>
        </p:nvSpPr>
        <p:spPr/>
        <p:txBody>
          <a:body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3097309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3B53CD3A-B119-C2DB-017F-9D39FFD3F72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a:extLst>
              <a:ext uri="{FF2B5EF4-FFF2-40B4-BE49-F238E27FC236}">
                <a16:creationId xmlns:a16="http://schemas.microsoft.com/office/drawing/2014/main" id="{A49EA462-2BB8-875C-3D1A-1FA4925657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a:extLst>
              <a:ext uri="{FF2B5EF4-FFF2-40B4-BE49-F238E27FC236}">
                <a16:creationId xmlns:a16="http://schemas.microsoft.com/office/drawing/2014/main" id="{9C1E56AF-02A2-79D9-5EB8-6D16281B99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2C3C96D-02C9-DE48-B07F-B8482C4F60F4}" type="datetimeFigureOut">
              <a:rPr kumimoji="1" lang="zh-CN" altLang="en-US" smtClean="0"/>
              <a:t>2025/3/18</a:t>
            </a:fld>
            <a:endParaRPr kumimoji="1" lang="zh-CN" altLang="en-US"/>
          </a:p>
        </p:txBody>
      </p:sp>
      <p:sp>
        <p:nvSpPr>
          <p:cNvPr id="5" name="页脚占位符 4">
            <a:extLst>
              <a:ext uri="{FF2B5EF4-FFF2-40B4-BE49-F238E27FC236}">
                <a16:creationId xmlns:a16="http://schemas.microsoft.com/office/drawing/2014/main" id="{42EE011E-39AC-DC4F-02A6-8563D6B8D3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kumimoji="1" lang="zh-CN" altLang="en-US"/>
          </a:p>
        </p:txBody>
      </p:sp>
      <p:sp>
        <p:nvSpPr>
          <p:cNvPr id="6" name="灯片编号占位符 5">
            <a:extLst>
              <a:ext uri="{FF2B5EF4-FFF2-40B4-BE49-F238E27FC236}">
                <a16:creationId xmlns:a16="http://schemas.microsoft.com/office/drawing/2014/main" id="{E26B9A94-178D-C9E2-3DC5-D733A796D8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E151CEA-DE27-3B49-BE3F-AF9B66A0C317}" type="slidenum">
              <a:rPr kumimoji="1" lang="zh-CN" altLang="en-US" smtClean="0"/>
              <a:t>‹#›</a:t>
            </a:fld>
            <a:endParaRPr kumimoji="1" lang="zh-CN" altLang="en-US"/>
          </a:p>
        </p:txBody>
      </p:sp>
    </p:spTree>
    <p:extLst>
      <p:ext uri="{BB962C8B-B14F-4D97-AF65-F5344CB8AC3E}">
        <p14:creationId xmlns:p14="http://schemas.microsoft.com/office/powerpoint/2010/main" val="30600297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jp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3" Type="http://schemas.openxmlformats.org/officeDocument/2006/relationships/tags" Target="../tags/tag13.xml"/><Relationship Id="rId18" Type="http://schemas.openxmlformats.org/officeDocument/2006/relationships/tags" Target="../tags/tag18.xml"/><Relationship Id="rId26" Type="http://schemas.openxmlformats.org/officeDocument/2006/relationships/tags" Target="../tags/tag26.xml"/><Relationship Id="rId3" Type="http://schemas.openxmlformats.org/officeDocument/2006/relationships/tags" Target="../tags/tag3.xml"/><Relationship Id="rId21" Type="http://schemas.openxmlformats.org/officeDocument/2006/relationships/tags" Target="../tags/tag21.xml"/><Relationship Id="rId34" Type="http://schemas.openxmlformats.org/officeDocument/2006/relationships/tags" Target="../tags/tag34.xml"/><Relationship Id="rId7" Type="http://schemas.openxmlformats.org/officeDocument/2006/relationships/tags" Target="../tags/tag7.xml"/><Relationship Id="rId12" Type="http://schemas.openxmlformats.org/officeDocument/2006/relationships/tags" Target="../tags/tag12.xml"/><Relationship Id="rId17" Type="http://schemas.openxmlformats.org/officeDocument/2006/relationships/tags" Target="../tags/tag17.xml"/><Relationship Id="rId25" Type="http://schemas.openxmlformats.org/officeDocument/2006/relationships/tags" Target="../tags/tag25.xml"/><Relationship Id="rId33" Type="http://schemas.openxmlformats.org/officeDocument/2006/relationships/tags" Target="../tags/tag33.xml"/><Relationship Id="rId2" Type="http://schemas.openxmlformats.org/officeDocument/2006/relationships/tags" Target="../tags/tag2.xml"/><Relationship Id="rId16" Type="http://schemas.openxmlformats.org/officeDocument/2006/relationships/tags" Target="../tags/tag16.xml"/><Relationship Id="rId20" Type="http://schemas.openxmlformats.org/officeDocument/2006/relationships/tags" Target="../tags/tag20.xml"/><Relationship Id="rId29" Type="http://schemas.openxmlformats.org/officeDocument/2006/relationships/tags" Target="../tags/tag29.xml"/><Relationship Id="rId1" Type="http://schemas.openxmlformats.org/officeDocument/2006/relationships/tags" Target="../tags/tag1.xml"/><Relationship Id="rId6" Type="http://schemas.openxmlformats.org/officeDocument/2006/relationships/tags" Target="../tags/tag6.xml"/><Relationship Id="rId11" Type="http://schemas.openxmlformats.org/officeDocument/2006/relationships/tags" Target="../tags/tag11.xml"/><Relationship Id="rId24" Type="http://schemas.openxmlformats.org/officeDocument/2006/relationships/tags" Target="../tags/tag24.xml"/><Relationship Id="rId32" Type="http://schemas.openxmlformats.org/officeDocument/2006/relationships/tags" Target="../tags/tag32.xml"/><Relationship Id="rId5" Type="http://schemas.openxmlformats.org/officeDocument/2006/relationships/tags" Target="../tags/tag5.xml"/><Relationship Id="rId15" Type="http://schemas.openxmlformats.org/officeDocument/2006/relationships/tags" Target="../tags/tag15.xml"/><Relationship Id="rId23" Type="http://schemas.openxmlformats.org/officeDocument/2006/relationships/tags" Target="../tags/tag23.xml"/><Relationship Id="rId28" Type="http://schemas.openxmlformats.org/officeDocument/2006/relationships/tags" Target="../tags/tag28.xml"/><Relationship Id="rId36" Type="http://schemas.openxmlformats.org/officeDocument/2006/relationships/image" Target="../media/image7.png"/><Relationship Id="rId10" Type="http://schemas.openxmlformats.org/officeDocument/2006/relationships/tags" Target="../tags/tag10.xml"/><Relationship Id="rId19" Type="http://schemas.openxmlformats.org/officeDocument/2006/relationships/tags" Target="../tags/tag19.xml"/><Relationship Id="rId31" Type="http://schemas.openxmlformats.org/officeDocument/2006/relationships/tags" Target="../tags/tag31.xml"/><Relationship Id="rId4" Type="http://schemas.openxmlformats.org/officeDocument/2006/relationships/tags" Target="../tags/tag4.xml"/><Relationship Id="rId9" Type="http://schemas.openxmlformats.org/officeDocument/2006/relationships/tags" Target="../tags/tag9.xml"/><Relationship Id="rId14" Type="http://schemas.openxmlformats.org/officeDocument/2006/relationships/tags" Target="../tags/tag14.xml"/><Relationship Id="rId22" Type="http://schemas.openxmlformats.org/officeDocument/2006/relationships/tags" Target="../tags/tag22.xml"/><Relationship Id="rId27" Type="http://schemas.openxmlformats.org/officeDocument/2006/relationships/tags" Target="../tags/tag27.xml"/><Relationship Id="rId30" Type="http://schemas.openxmlformats.org/officeDocument/2006/relationships/tags" Target="../tags/tag30.xml"/><Relationship Id="rId35" Type="http://schemas.openxmlformats.org/officeDocument/2006/relationships/slideLayout" Target="../slideLayouts/slideLayout2.xml"/><Relationship Id="rId8" Type="http://schemas.openxmlformats.org/officeDocument/2006/relationships/tags" Target="../tags/tag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图片 15" descr="桌子上放着食物和饮料&#10;&#10;中度可信度描述已自动生成">
            <a:extLst>
              <a:ext uri="{FF2B5EF4-FFF2-40B4-BE49-F238E27FC236}">
                <a16:creationId xmlns:a16="http://schemas.microsoft.com/office/drawing/2014/main" id="{83B69226-CDA6-DD31-2351-9A7B4584DB95}"/>
              </a:ext>
            </a:extLst>
          </p:cNvPr>
          <p:cNvPicPr>
            <a:picLocks noChangeAspect="1"/>
          </p:cNvPicPr>
          <p:nvPr/>
        </p:nvPicPr>
        <p:blipFill>
          <a:blip r:embed="rId2"/>
          <a:srcRect l="6711" t="9091" r="28652"/>
          <a:stretch/>
        </p:blipFill>
        <p:spPr>
          <a:xfrm>
            <a:off x="3523488" y="10"/>
            <a:ext cx="8668512" cy="6857990"/>
          </a:xfrm>
          <a:prstGeom prst="rect">
            <a:avLst/>
          </a:prstGeom>
        </p:spPr>
      </p:pic>
      <p:sp>
        <p:nvSpPr>
          <p:cNvPr id="23" name="Rectangle 2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文本框 13">
            <a:extLst>
              <a:ext uri="{FF2B5EF4-FFF2-40B4-BE49-F238E27FC236}">
                <a16:creationId xmlns:a16="http://schemas.microsoft.com/office/drawing/2014/main" id="{AF744967-6012-9A19-0D77-C5D02A778FA9}"/>
              </a:ext>
            </a:extLst>
          </p:cNvPr>
          <p:cNvSpPr txBox="1"/>
          <p:nvPr/>
        </p:nvSpPr>
        <p:spPr>
          <a:xfrm>
            <a:off x="477981" y="1122363"/>
            <a:ext cx="4023360" cy="3204134"/>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altLang="zh-CN" sz="6000" b="1" dirty="0">
                <a:ln w="0">
                  <a:solidFill>
                    <a:sysClr val="windowText" lastClr="000000"/>
                  </a:solidFill>
                </a:ln>
                <a:effectLst>
                  <a:reflection blurRad="6350" stA="53000" endA="300" endPos="35500" dir="5400000" sy="-90000" algn="bl" rotWithShape="0"/>
                </a:effectLst>
                <a:latin typeface="+mj-lt"/>
                <a:ea typeface="等线 Light"/>
                <a:cs typeface="+mj-cs"/>
              </a:rPr>
              <a:t>Unlimited Dream City</a:t>
            </a:r>
          </a:p>
        </p:txBody>
      </p:sp>
      <p:sp>
        <p:nvSpPr>
          <p:cNvPr id="25" name="Rectangle 2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7" name="Rectangle 2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078931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CDD8E39-EA14-4679-9655-1BFF5A7B63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图片 6" descr="图片包含 桌子, 橙子, 华美, 一群&#10;&#10;描述已自动生成">
            <a:extLst>
              <a:ext uri="{FF2B5EF4-FFF2-40B4-BE49-F238E27FC236}">
                <a16:creationId xmlns:a16="http://schemas.microsoft.com/office/drawing/2014/main" id="{5129CBC9-4CA5-454F-4599-62E4C9AFEA4C}"/>
              </a:ext>
            </a:extLst>
          </p:cNvPr>
          <p:cNvPicPr>
            <a:picLocks noChangeAspect="1"/>
          </p:cNvPicPr>
          <p:nvPr/>
        </p:nvPicPr>
        <p:blipFill>
          <a:blip r:embed="rId2"/>
          <a:srcRect l="891" r="2221" b="1"/>
          <a:stretch/>
        </p:blipFill>
        <p:spPr>
          <a:xfrm>
            <a:off x="-533379"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a:noFill/>
        </p:spPr>
      </p:pic>
      <p:sp>
        <p:nvSpPr>
          <p:cNvPr id="2" name="标题 1">
            <a:extLst>
              <a:ext uri="{FF2B5EF4-FFF2-40B4-BE49-F238E27FC236}">
                <a16:creationId xmlns:a16="http://schemas.microsoft.com/office/drawing/2014/main" id="{283B92D7-CA49-468A-E814-E6A8A4BCA1C6}"/>
              </a:ext>
            </a:extLst>
          </p:cNvPr>
          <p:cNvSpPr>
            <a:spLocks noGrp="1"/>
          </p:cNvSpPr>
          <p:nvPr>
            <p:ph type="title"/>
          </p:nvPr>
        </p:nvSpPr>
        <p:spPr>
          <a:xfrm>
            <a:off x="5997653" y="2488816"/>
            <a:ext cx="5552090" cy="1336081"/>
          </a:xfrm>
        </p:spPr>
        <p:txBody>
          <a:bodyPr vert="horz" lIns="91440" tIns="45720" rIns="91440" bIns="45720" rtlCol="0" anchor="b">
            <a:normAutofit/>
          </a:bodyPr>
          <a:lstStyle/>
          <a:p>
            <a:r>
              <a:rPr lang="en-US" altLang="zh-CN" dirty="0">
                <a:ln w="0">
                  <a:solidFill>
                    <a:sysClr val="windowText" lastClr="000000"/>
                  </a:solidFill>
                </a:ln>
                <a:effectLst>
                  <a:reflection blurRad="6350" stA="53000" endA="300" endPos="35500" dir="5400000" sy="-90000" algn="bl" rotWithShape="0"/>
                </a:effectLst>
                <a:latin typeface="Arial" panose="020B0604020202020204" pitchFamily="34" charset="0"/>
                <a:cs typeface="Arial" panose="020B0604020202020204" pitchFamily="34" charset="0"/>
              </a:rPr>
              <a:t>Contents</a:t>
            </a:r>
            <a:endParaRPr kumimoji="1" lang="en-US" altLang="zh-CN" dirty="0">
              <a:latin typeface="Arial" panose="020B0604020202020204" pitchFamily="34" charset="0"/>
              <a:cs typeface="Arial" panose="020B0604020202020204" pitchFamily="34" charset="0"/>
            </a:endParaRPr>
          </a:p>
        </p:txBody>
      </p:sp>
      <p:sp>
        <p:nvSpPr>
          <p:cNvPr id="9" name="文本框 8">
            <a:extLst>
              <a:ext uri="{FF2B5EF4-FFF2-40B4-BE49-F238E27FC236}">
                <a16:creationId xmlns:a16="http://schemas.microsoft.com/office/drawing/2014/main" id="{745DDC46-E9A7-E4FD-E08A-5EA336224DFF}"/>
              </a:ext>
            </a:extLst>
          </p:cNvPr>
          <p:cNvSpPr txBox="1"/>
          <p:nvPr/>
        </p:nvSpPr>
        <p:spPr>
          <a:xfrm>
            <a:off x="5997653" y="3907971"/>
            <a:ext cx="5552089" cy="1647825"/>
          </a:xfrm>
          <a:prstGeom prst="rect">
            <a:avLst/>
          </a:prstGeom>
        </p:spPr>
        <p:txBody>
          <a:bodyPr vert="horz" lIns="91440" tIns="45720" rIns="91440" bIns="45720" rtlCol="0">
            <a:noAutofit/>
          </a:bodyPr>
          <a:lstStyle/>
          <a:p>
            <a:pPr marL="285750" indent="-228600">
              <a:lnSpc>
                <a:spcPct val="90000"/>
              </a:lnSpc>
              <a:spcAft>
                <a:spcPts val="600"/>
              </a:spcAft>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Introduction &amp; Feature</a:t>
            </a:r>
          </a:p>
          <a:p>
            <a:pPr marL="285750" indent="-228600">
              <a:lnSpc>
                <a:spcPct val="90000"/>
              </a:lnSpc>
              <a:spcAft>
                <a:spcPts val="600"/>
              </a:spcAft>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Experience Design</a:t>
            </a:r>
          </a:p>
          <a:p>
            <a:pPr marL="285750" indent="-228600">
              <a:lnSpc>
                <a:spcPct val="90000"/>
              </a:lnSpc>
              <a:spcAft>
                <a:spcPts val="600"/>
              </a:spcAft>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Market Analysis</a:t>
            </a:r>
          </a:p>
          <a:p>
            <a:pPr marL="285750" indent="-228600">
              <a:lnSpc>
                <a:spcPct val="90000"/>
              </a:lnSpc>
              <a:spcAft>
                <a:spcPts val="600"/>
              </a:spcAft>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Target Audience</a:t>
            </a:r>
          </a:p>
          <a:p>
            <a:pPr marL="285750" indent="-228600">
              <a:lnSpc>
                <a:spcPct val="90000"/>
              </a:lnSpc>
              <a:spcAft>
                <a:spcPts val="600"/>
              </a:spcAft>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Business Model</a:t>
            </a:r>
          </a:p>
          <a:p>
            <a:pPr marL="285750" indent="-228600">
              <a:lnSpc>
                <a:spcPct val="90000"/>
              </a:lnSpc>
              <a:spcAft>
                <a:spcPts val="600"/>
              </a:spcAft>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Promotion Strategy</a:t>
            </a:r>
          </a:p>
          <a:p>
            <a:pPr marL="285750" indent="-228600">
              <a:lnSpc>
                <a:spcPct val="90000"/>
              </a:lnSpc>
              <a:spcAft>
                <a:spcPts val="600"/>
              </a:spcAft>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Future Development</a:t>
            </a:r>
          </a:p>
          <a:p>
            <a:pPr marL="285750" indent="-228600">
              <a:lnSpc>
                <a:spcPct val="90000"/>
              </a:lnSpc>
              <a:spcAft>
                <a:spcPts val="600"/>
              </a:spcAft>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References</a:t>
            </a:r>
          </a:p>
        </p:txBody>
      </p:sp>
    </p:spTree>
    <p:extLst>
      <p:ext uri="{BB962C8B-B14F-4D97-AF65-F5344CB8AC3E}">
        <p14:creationId xmlns:p14="http://schemas.microsoft.com/office/powerpoint/2010/main" val="902123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1CDD8E39-EA14-4679-9655-1BFF5A7B63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图片 2" descr="一群人站在室内&#10;&#10;中度可信度描述已自动生成">
            <a:extLst>
              <a:ext uri="{FF2B5EF4-FFF2-40B4-BE49-F238E27FC236}">
                <a16:creationId xmlns:a16="http://schemas.microsoft.com/office/drawing/2014/main" id="{720CC4D2-ED8D-9BF2-1A21-E2731D64ADF0}"/>
              </a:ext>
            </a:extLst>
          </p:cNvPr>
          <p:cNvPicPr>
            <a:picLocks noChangeAspect="1"/>
          </p:cNvPicPr>
          <p:nvPr/>
        </p:nvPicPr>
        <p:blipFill>
          <a:blip r:embed="rId3"/>
          <a:srcRect t="8537"/>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4" name="矩形 3">
            <a:extLst>
              <a:ext uri="{FF2B5EF4-FFF2-40B4-BE49-F238E27FC236}">
                <a16:creationId xmlns:a16="http://schemas.microsoft.com/office/drawing/2014/main" id="{4B6F878A-A5EA-FAD7-D9BB-9BFAE8A386B5}"/>
              </a:ext>
            </a:extLst>
          </p:cNvPr>
          <p:cNvSpPr/>
          <p:nvPr/>
        </p:nvSpPr>
        <p:spPr>
          <a:xfrm>
            <a:off x="7063582" y="2454233"/>
            <a:ext cx="5552090" cy="1336081"/>
          </a:xfrm>
          <a:prstGeom prst="rect">
            <a:avLst/>
          </a:prstGeom>
        </p:spPr>
        <p:txBody>
          <a:bodyPr vert="horz" lIns="91440" tIns="45720" rIns="91440" bIns="45720" rtlCol="0" anchor="b">
            <a:normAutofit/>
            <a:scene3d>
              <a:camera prst="orthographicFront"/>
              <a:lightRig rig="harsh" dir="t"/>
            </a:scene3d>
            <a:sp3d extrusionH="57150" prstMaterial="matte">
              <a:bevelT w="63500" h="12700" prst="angle"/>
              <a:contourClr>
                <a:schemeClr val="bg1">
                  <a:lumMod val="65000"/>
                </a:schemeClr>
              </a:contourClr>
            </a:sp3d>
          </a:bodyPr>
          <a:lstStyle/>
          <a:p>
            <a:pPr>
              <a:lnSpc>
                <a:spcPct val="90000"/>
              </a:lnSpc>
              <a:spcBef>
                <a:spcPct val="0"/>
              </a:spcBef>
              <a:spcAft>
                <a:spcPts val="600"/>
              </a:spcAft>
            </a:pPr>
            <a:r>
              <a:rPr lang="en-US" altLang="zh-CN" sz="4400" dirty="0">
                <a:ln w="0">
                  <a:solidFill>
                    <a:sysClr val="windowText" lastClr="000000"/>
                  </a:solidFill>
                </a:ln>
                <a:effectLst>
                  <a:reflection blurRad="6350" stA="53000" endA="300" endPos="35500" dir="5400000" sy="-90000" algn="bl" rotWithShape="0"/>
                </a:effectLst>
                <a:latin typeface="Arial" panose="020B0604020202020204" pitchFamily="34" charset="0"/>
                <a:ea typeface="+mj-ea"/>
                <a:cs typeface="Arial" panose="020B0604020202020204" pitchFamily="34" charset="0"/>
              </a:rPr>
              <a:t>Introduction</a:t>
            </a:r>
          </a:p>
        </p:txBody>
      </p:sp>
      <p:sp>
        <p:nvSpPr>
          <p:cNvPr id="7" name="文本框 6">
            <a:extLst>
              <a:ext uri="{FF2B5EF4-FFF2-40B4-BE49-F238E27FC236}">
                <a16:creationId xmlns:a16="http://schemas.microsoft.com/office/drawing/2014/main" id="{E6CAF001-768C-FB0E-F47B-768C8D7B20BE}"/>
              </a:ext>
            </a:extLst>
          </p:cNvPr>
          <p:cNvSpPr txBox="1"/>
          <p:nvPr/>
        </p:nvSpPr>
        <p:spPr>
          <a:xfrm>
            <a:off x="5691981" y="4019497"/>
            <a:ext cx="5920899" cy="2286000"/>
          </a:xfrm>
          <a:prstGeom prst="rect">
            <a:avLst/>
          </a:prstGeom>
        </p:spPr>
        <p:txBody>
          <a:bodyPr vert="horz" lIns="91440" tIns="45720" rIns="91440" bIns="45720" rtlCol="0">
            <a:noAutofit/>
          </a:bodyPr>
          <a:lstStyle/>
          <a:p>
            <a:pPr>
              <a:spcAft>
                <a:spcPts val="600"/>
              </a:spcAft>
            </a:pPr>
            <a:r>
              <a:rPr kumimoji="1" lang="en-US" altLang="zh-CN" sz="1600" dirty="0">
                <a:latin typeface="Arial" panose="020B0604020202020204" pitchFamily="34" charset="0"/>
                <a:cs typeface="Arial" panose="020B0604020202020204" pitchFamily="34" charset="0"/>
              </a:rPr>
              <a:t>This VR-based immersive career platform allows users to enter a simulated metaverse, where buildings represent different job scenarios. Users can explore various careers, experiencing work environments, skills, and daily challenges firsthand. Advancements in VR technology enable seamless integration into museums, supporting immersive career experiences. For instance, the RHINO-VR project demonstrates that interactive VR exhibitions can effectively engage users by allowing them to explore complex concepts through simulated environments(</a:t>
            </a:r>
            <a:r>
              <a:rPr kumimoji="1" lang="en-US" altLang="zh-CN" sz="1600" dirty="0" err="1">
                <a:latin typeface="Arial" panose="020B0604020202020204" pitchFamily="34" charset="0"/>
                <a:cs typeface="Arial" panose="020B0604020202020204" pitchFamily="34" charset="0"/>
              </a:rPr>
              <a:t>Schlachhoff</a:t>
            </a:r>
            <a:r>
              <a:rPr kumimoji="1" lang="en-US" altLang="zh-CN" sz="1600" dirty="0">
                <a:latin typeface="Arial" panose="020B0604020202020204" pitchFamily="34" charset="0"/>
                <a:cs typeface="Arial" panose="020B0604020202020204" pitchFamily="34" charset="0"/>
              </a:rPr>
              <a:t> et al., 2024).</a:t>
            </a:r>
          </a:p>
          <a:p>
            <a:pPr indent="-228600">
              <a:lnSpc>
                <a:spcPct val="90000"/>
              </a:lnSpc>
              <a:spcAft>
                <a:spcPts val="600"/>
              </a:spcAft>
              <a:buFont typeface="Arial" panose="020B0604020202020204" pitchFamily="34" charset="0"/>
              <a:buChar char="•"/>
            </a:pPr>
            <a:endParaRPr kumimoji="1" lang="en-US" altLang="zh-CN" sz="1600" dirty="0"/>
          </a:p>
        </p:txBody>
      </p:sp>
    </p:spTree>
    <p:extLst>
      <p:ext uri="{BB962C8B-B14F-4D97-AF65-F5344CB8AC3E}">
        <p14:creationId xmlns:p14="http://schemas.microsoft.com/office/powerpoint/2010/main" val="27329451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AD96FDFD-4E42-4A06-B8B5-768A1DB9C2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标题 1">
            <a:extLst>
              <a:ext uri="{FF2B5EF4-FFF2-40B4-BE49-F238E27FC236}">
                <a16:creationId xmlns:a16="http://schemas.microsoft.com/office/drawing/2014/main" id="{8681BA22-B274-A42F-6829-049DC8E012BB}"/>
              </a:ext>
            </a:extLst>
          </p:cNvPr>
          <p:cNvSpPr>
            <a:spLocks noGrp="1"/>
          </p:cNvSpPr>
          <p:nvPr>
            <p:ph type="title"/>
          </p:nvPr>
        </p:nvSpPr>
        <p:spPr>
          <a:xfrm>
            <a:off x="971368" y="371719"/>
            <a:ext cx="6125964" cy="1906863"/>
          </a:xfrm>
        </p:spPr>
        <p:txBody>
          <a:bodyPr vert="horz" lIns="91440" tIns="45720" rIns="91440" bIns="45720" rtlCol="0" anchor="b">
            <a:normAutofit/>
          </a:bodyPr>
          <a:lstStyle/>
          <a:p>
            <a:r>
              <a:rPr lang="en-US" altLang="zh-CN" kern="1200" dirty="0">
                <a:ln w="0">
                  <a:solidFill>
                    <a:sysClr val="windowText" lastClr="000000"/>
                  </a:solidFill>
                </a:ln>
                <a:solidFill>
                  <a:schemeClr val="tx1"/>
                </a:solidFill>
                <a:effectLst>
                  <a:reflection blurRad="6350" stA="53000" endA="300" endPos="35500" dir="5400000" sy="-90000" algn="bl" rotWithShape="0"/>
                </a:effectLst>
                <a:latin typeface="+mj-lt"/>
                <a:ea typeface="+mj-ea"/>
                <a:cs typeface="+mj-cs"/>
              </a:rPr>
              <a:t>Feature</a:t>
            </a:r>
          </a:p>
        </p:txBody>
      </p:sp>
      <p:sp>
        <p:nvSpPr>
          <p:cNvPr id="9" name="文本框 8">
            <a:extLst>
              <a:ext uri="{FF2B5EF4-FFF2-40B4-BE49-F238E27FC236}">
                <a16:creationId xmlns:a16="http://schemas.microsoft.com/office/drawing/2014/main" id="{1DB57BEB-FB2F-F7CB-418C-693B3D05A02A}"/>
              </a:ext>
            </a:extLst>
          </p:cNvPr>
          <p:cNvSpPr txBox="1"/>
          <p:nvPr/>
        </p:nvSpPr>
        <p:spPr>
          <a:xfrm>
            <a:off x="971368" y="2711395"/>
            <a:ext cx="4114801" cy="3465568"/>
          </a:xfrm>
          <a:prstGeom prst="rect">
            <a:avLst/>
          </a:prstGeom>
        </p:spPr>
        <p:txBody>
          <a:bodyPr vert="horz" lIns="91440" tIns="45720" rIns="91440" bIns="45720" rtlCol="0">
            <a:normAutofit/>
          </a:bodyPr>
          <a:lstStyle/>
          <a:p>
            <a:pPr marL="285750" indent="-228600">
              <a:lnSpc>
                <a:spcPct val="90000"/>
              </a:lnSpc>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Highly simulated occupational environment</a:t>
            </a:r>
          </a:p>
          <a:p>
            <a:pPr marL="285750" indent="-228600">
              <a:lnSpc>
                <a:spcPct val="90000"/>
              </a:lnSpc>
              <a:buFont typeface="Arial" panose="020B0604020202020204" pitchFamily="34" charset="0"/>
              <a:buChar char="•"/>
            </a:pPr>
            <a:endParaRPr kumimoji="1" lang="en-US" altLang="zh-CN" sz="1600" dirty="0">
              <a:latin typeface="Arial" panose="020B0604020202020204" pitchFamily="34" charset="0"/>
              <a:cs typeface="Arial" panose="020B0604020202020204" pitchFamily="34" charset="0"/>
            </a:endParaRPr>
          </a:p>
          <a:p>
            <a:pPr marL="285750" indent="-228600">
              <a:lnSpc>
                <a:spcPct val="90000"/>
              </a:lnSpc>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Interactive occupational tasks</a:t>
            </a:r>
          </a:p>
          <a:p>
            <a:pPr marL="285750" indent="-228600">
              <a:lnSpc>
                <a:spcPct val="90000"/>
              </a:lnSpc>
              <a:buFont typeface="Arial" panose="020B0604020202020204" pitchFamily="34" charset="0"/>
              <a:buChar char="•"/>
            </a:pPr>
            <a:endParaRPr kumimoji="1" lang="en-US" altLang="zh-CN" sz="1600" dirty="0">
              <a:latin typeface="Arial" panose="020B0604020202020204" pitchFamily="34" charset="0"/>
              <a:cs typeface="Arial" panose="020B0604020202020204" pitchFamily="34" charset="0"/>
            </a:endParaRPr>
          </a:p>
          <a:p>
            <a:pPr marL="285750" indent="-228600">
              <a:lnSpc>
                <a:spcPct val="90000"/>
              </a:lnSpc>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Diversified career choices</a:t>
            </a:r>
          </a:p>
          <a:p>
            <a:pPr marL="285750" indent="-228600">
              <a:lnSpc>
                <a:spcPct val="90000"/>
              </a:lnSpc>
              <a:buFont typeface="Arial" panose="020B0604020202020204" pitchFamily="34" charset="0"/>
              <a:buChar char="•"/>
            </a:pPr>
            <a:endParaRPr kumimoji="1" lang="en-US" altLang="zh-CN" sz="1600" dirty="0">
              <a:latin typeface="Arial" panose="020B0604020202020204" pitchFamily="34" charset="0"/>
              <a:cs typeface="Arial" panose="020B0604020202020204" pitchFamily="34" charset="0"/>
            </a:endParaRPr>
          </a:p>
          <a:p>
            <a:pPr marL="285750" indent="-228600">
              <a:lnSpc>
                <a:spcPct val="90000"/>
              </a:lnSpc>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Personalized Learning and Feedback</a:t>
            </a:r>
          </a:p>
          <a:p>
            <a:pPr marL="285750" indent="-228600">
              <a:lnSpc>
                <a:spcPct val="90000"/>
              </a:lnSpc>
              <a:buFont typeface="Arial" panose="020B0604020202020204" pitchFamily="34" charset="0"/>
              <a:buChar char="•"/>
            </a:pPr>
            <a:endParaRPr kumimoji="1" lang="en-US" altLang="zh-CN" sz="1600" dirty="0">
              <a:latin typeface="Arial" panose="020B0604020202020204" pitchFamily="34" charset="0"/>
              <a:cs typeface="Arial" panose="020B0604020202020204" pitchFamily="34" charset="0"/>
            </a:endParaRPr>
          </a:p>
          <a:p>
            <a:pPr marL="285750" indent="-228600">
              <a:lnSpc>
                <a:spcPct val="90000"/>
              </a:lnSpc>
              <a:buFont typeface="Arial" panose="020B0604020202020204" pitchFamily="34" charset="0"/>
              <a:buChar char="•"/>
            </a:pPr>
            <a:r>
              <a:rPr kumimoji="1" lang="en-US" altLang="zh-CN" sz="1600" dirty="0">
                <a:latin typeface="Arial" panose="020B0604020202020204" pitchFamily="34" charset="0"/>
                <a:cs typeface="Arial" panose="020B0604020202020204" pitchFamily="34" charset="0"/>
              </a:rPr>
              <a:t>Social and Teamwork</a:t>
            </a:r>
          </a:p>
          <a:p>
            <a:pPr indent="-228600">
              <a:lnSpc>
                <a:spcPct val="90000"/>
              </a:lnSpc>
              <a:spcAft>
                <a:spcPts val="600"/>
              </a:spcAft>
              <a:buFont typeface="Arial" panose="020B0604020202020204" pitchFamily="34" charset="0"/>
              <a:buChar char="•"/>
            </a:pPr>
            <a:endParaRPr kumimoji="1" lang="en-US" altLang="zh-CN" sz="2000" dirty="0"/>
          </a:p>
        </p:txBody>
      </p:sp>
      <p:pic>
        <p:nvPicPr>
          <p:cNvPr id="15" name="图片 14">
            <a:extLst>
              <a:ext uri="{FF2B5EF4-FFF2-40B4-BE49-F238E27FC236}">
                <a16:creationId xmlns:a16="http://schemas.microsoft.com/office/drawing/2014/main" id="{D2448674-DEB5-F55B-9463-86D0A0686DCA}"/>
              </a:ext>
            </a:extLst>
          </p:cNvPr>
          <p:cNvPicPr>
            <a:picLocks noChangeAspect="1"/>
          </p:cNvPicPr>
          <p:nvPr/>
        </p:nvPicPr>
        <p:blipFill>
          <a:blip r:embed="rId3"/>
          <a:srcRect t="11540" r="3" b="24684"/>
          <a:stretch/>
        </p:blipFill>
        <p:spPr>
          <a:xfrm>
            <a:off x="8452968" y="3681465"/>
            <a:ext cx="3747932" cy="3176541"/>
          </a:xfrm>
          <a:custGeom>
            <a:avLst/>
            <a:gdLst/>
            <a:ahLst/>
            <a:cxnLst/>
            <a:rect l="l" t="t" r="r" b="b"/>
            <a:pathLst>
              <a:path w="3747932" h="3176541">
                <a:moveTo>
                  <a:pt x="3239865" y="21"/>
                </a:moveTo>
                <a:cubicBezTo>
                  <a:pt x="3261821" y="112"/>
                  <a:pt x="3278837" y="498"/>
                  <a:pt x="3290337" y="938"/>
                </a:cubicBezTo>
                <a:cubicBezTo>
                  <a:pt x="3401766" y="5376"/>
                  <a:pt x="3510165" y="23128"/>
                  <a:pt x="3616543" y="49449"/>
                </a:cubicBezTo>
                <a:lnTo>
                  <a:pt x="3747932" y="87091"/>
                </a:lnTo>
                <a:lnTo>
                  <a:pt x="3747932" y="3176541"/>
                </a:lnTo>
                <a:lnTo>
                  <a:pt x="401358" y="3176541"/>
                </a:lnTo>
                <a:lnTo>
                  <a:pt x="398780" y="3136258"/>
                </a:lnTo>
                <a:cubicBezTo>
                  <a:pt x="400956" y="3079023"/>
                  <a:pt x="437945" y="3052703"/>
                  <a:pt x="483325" y="3030665"/>
                </a:cubicBezTo>
                <a:cubicBezTo>
                  <a:pt x="498866" y="3023015"/>
                  <a:pt x="520932" y="3023320"/>
                  <a:pt x="526840" y="2999447"/>
                </a:cubicBezTo>
                <a:cubicBezTo>
                  <a:pt x="501352" y="2976798"/>
                  <a:pt x="470270" y="2995161"/>
                  <a:pt x="442916" y="2988735"/>
                </a:cubicBezTo>
                <a:cubicBezTo>
                  <a:pt x="420228" y="2983533"/>
                  <a:pt x="382618" y="2986286"/>
                  <a:pt x="413701" y="2944662"/>
                </a:cubicBezTo>
                <a:cubicBezTo>
                  <a:pt x="422716" y="2932726"/>
                  <a:pt x="412147" y="2923542"/>
                  <a:pt x="400645" y="2922625"/>
                </a:cubicBezTo>
                <a:cubicBezTo>
                  <a:pt x="308644" y="2913137"/>
                  <a:pt x="350915" y="2828968"/>
                  <a:pt x="321386" y="2784590"/>
                </a:cubicBezTo>
                <a:cubicBezTo>
                  <a:pt x="313307" y="2772348"/>
                  <a:pt x="322010" y="2751230"/>
                  <a:pt x="334753" y="2746027"/>
                </a:cubicBezTo>
                <a:cubicBezTo>
                  <a:pt x="416187" y="2711746"/>
                  <a:pt x="427377" y="2630027"/>
                  <a:pt x="466852" y="2559632"/>
                </a:cubicBezTo>
                <a:cubicBezTo>
                  <a:pt x="423957" y="2531782"/>
                  <a:pt x="372673" y="2525661"/>
                  <a:pt x="326361" y="2507602"/>
                </a:cubicBezTo>
                <a:cubicBezTo>
                  <a:pt x="278183" y="2488626"/>
                  <a:pt x="278183" y="2474547"/>
                  <a:pt x="317968" y="2419457"/>
                </a:cubicBezTo>
                <a:cubicBezTo>
                  <a:pt x="214465" y="2407519"/>
                  <a:pt x="214465" y="2407519"/>
                  <a:pt x="246479" y="2320903"/>
                </a:cubicBezTo>
                <a:cubicBezTo>
                  <a:pt x="159758" y="2312945"/>
                  <a:pt x="102570" y="2271933"/>
                  <a:pt x="89205" y="2182255"/>
                </a:cubicBezTo>
                <a:cubicBezTo>
                  <a:pt x="82677" y="2138795"/>
                  <a:pt x="43514" y="2118290"/>
                  <a:pt x="0" y="2089213"/>
                </a:cubicBezTo>
                <a:cubicBezTo>
                  <a:pt x="54081" y="2061053"/>
                  <a:pt x="90759" y="2002290"/>
                  <a:pt x="153855" y="2064423"/>
                </a:cubicBezTo>
                <a:cubicBezTo>
                  <a:pt x="176855" y="2087070"/>
                  <a:pt x="174683" y="2058300"/>
                  <a:pt x="177788" y="2050037"/>
                </a:cubicBezTo>
                <a:cubicBezTo>
                  <a:pt x="185247" y="2029838"/>
                  <a:pt x="169707" y="2016369"/>
                  <a:pt x="159450" y="2001067"/>
                </a:cubicBezTo>
                <a:cubicBezTo>
                  <a:pt x="149504" y="1985763"/>
                  <a:pt x="137691" y="1969543"/>
                  <a:pt x="134895" y="1952400"/>
                </a:cubicBezTo>
                <a:cubicBezTo>
                  <a:pt x="133031" y="1940465"/>
                  <a:pt x="142044" y="1923021"/>
                  <a:pt x="151990" y="1914144"/>
                </a:cubicBezTo>
                <a:cubicBezTo>
                  <a:pt x="204209" y="1867316"/>
                  <a:pt x="173127" y="1762030"/>
                  <a:pt x="271969" y="1748562"/>
                </a:cubicBezTo>
                <a:cubicBezTo>
                  <a:pt x="316415" y="1742443"/>
                  <a:pt x="337860" y="1703878"/>
                  <a:pt x="370497" y="1682760"/>
                </a:cubicBezTo>
                <a:cubicBezTo>
                  <a:pt x="483946" y="1608999"/>
                  <a:pt x="559787" y="1514119"/>
                  <a:pt x="594908" y="1383735"/>
                </a:cubicBezTo>
                <a:cubicBezTo>
                  <a:pt x="604543" y="1347620"/>
                  <a:pt x="641532" y="1318542"/>
                  <a:pt x="665465" y="1286713"/>
                </a:cubicBezTo>
                <a:cubicBezTo>
                  <a:pt x="653963" y="1263452"/>
                  <a:pt x="591178" y="1313647"/>
                  <a:pt x="613246" y="1252435"/>
                </a:cubicBezTo>
                <a:cubicBezTo>
                  <a:pt x="630030" y="1206524"/>
                  <a:pt x="672925" y="1178060"/>
                  <a:pt x="713332" y="1150820"/>
                </a:cubicBezTo>
                <a:cubicBezTo>
                  <a:pt x="759333" y="1119908"/>
                  <a:pt x="810307" y="1095117"/>
                  <a:pt x="831133" y="1037883"/>
                </a:cubicBezTo>
                <a:cubicBezTo>
                  <a:pt x="835485" y="1025640"/>
                  <a:pt x="849470" y="1012785"/>
                  <a:pt x="861903" y="1007887"/>
                </a:cubicBezTo>
                <a:cubicBezTo>
                  <a:pt x="1469751" y="63584"/>
                  <a:pt x="2910527" y="-1353"/>
                  <a:pt x="3239865" y="21"/>
                </a:cubicBezTo>
                <a:close/>
              </a:path>
            </a:pathLst>
          </a:custGeom>
        </p:spPr>
      </p:pic>
      <p:pic>
        <p:nvPicPr>
          <p:cNvPr id="16" name="图片 15" descr="几个人在火车旁&#10;&#10;低可信度描述已自动生成">
            <a:extLst>
              <a:ext uri="{FF2B5EF4-FFF2-40B4-BE49-F238E27FC236}">
                <a16:creationId xmlns:a16="http://schemas.microsoft.com/office/drawing/2014/main" id="{24977A0B-E7CF-7AF3-073F-26F4750C15B4}"/>
              </a:ext>
            </a:extLst>
          </p:cNvPr>
          <p:cNvPicPr>
            <a:picLocks noChangeAspect="1"/>
          </p:cNvPicPr>
          <p:nvPr/>
        </p:nvPicPr>
        <p:blipFill>
          <a:blip r:embed="rId4"/>
          <a:srcRect t="14095" b="13784"/>
          <a:stretch/>
        </p:blipFill>
        <p:spPr>
          <a:xfrm>
            <a:off x="5398276" y="2457970"/>
            <a:ext cx="3458367" cy="3476265"/>
          </a:xfrm>
          <a:custGeom>
            <a:avLst/>
            <a:gdLst/>
            <a:ahLst/>
            <a:cxnLst/>
            <a:rect l="l" t="t" r="r" b="b"/>
            <a:pathLst>
              <a:path w="3458367" h="3476265">
                <a:moveTo>
                  <a:pt x="549716" y="15"/>
                </a:moveTo>
                <a:cubicBezTo>
                  <a:pt x="557611" y="271"/>
                  <a:pt x="565778" y="3856"/>
                  <a:pt x="573176" y="4995"/>
                </a:cubicBezTo>
                <a:cubicBezTo>
                  <a:pt x="736504" y="30493"/>
                  <a:pt x="899830" y="58040"/>
                  <a:pt x="1063336" y="82398"/>
                </a:cubicBezTo>
                <a:cubicBezTo>
                  <a:pt x="1216195" y="105163"/>
                  <a:pt x="1370136" y="110398"/>
                  <a:pt x="1523717" y="122237"/>
                </a:cubicBezTo>
                <a:cubicBezTo>
                  <a:pt x="1709602" y="136580"/>
                  <a:pt x="1895127" y="156841"/>
                  <a:pt x="2079929" y="188711"/>
                </a:cubicBezTo>
                <a:cubicBezTo>
                  <a:pt x="2208244" y="211023"/>
                  <a:pt x="2337823" y="226502"/>
                  <a:pt x="2467943" y="208745"/>
                </a:cubicBezTo>
                <a:cubicBezTo>
                  <a:pt x="2474439" y="207834"/>
                  <a:pt x="2481839" y="204876"/>
                  <a:pt x="2487253" y="207834"/>
                </a:cubicBezTo>
                <a:cubicBezTo>
                  <a:pt x="2550419" y="241073"/>
                  <a:pt x="2619357" y="217168"/>
                  <a:pt x="2684869" y="238113"/>
                </a:cubicBezTo>
                <a:cubicBezTo>
                  <a:pt x="2668085" y="318930"/>
                  <a:pt x="2596077" y="312327"/>
                  <a:pt x="2555471" y="368331"/>
                </a:cubicBezTo>
                <a:cubicBezTo>
                  <a:pt x="2621704" y="390639"/>
                  <a:pt x="2681259" y="413178"/>
                  <a:pt x="2741717" y="430023"/>
                </a:cubicBezTo>
                <a:cubicBezTo>
                  <a:pt x="2805785" y="447780"/>
                  <a:pt x="2860106" y="495816"/>
                  <a:pt x="2922728" y="517216"/>
                </a:cubicBezTo>
                <a:cubicBezTo>
                  <a:pt x="2936085" y="521769"/>
                  <a:pt x="2952146" y="537704"/>
                  <a:pt x="2956838" y="553184"/>
                </a:cubicBezTo>
                <a:cubicBezTo>
                  <a:pt x="2971997" y="603269"/>
                  <a:pt x="3274647" y="743732"/>
                  <a:pt x="3238914" y="788350"/>
                </a:cubicBezTo>
                <a:cubicBezTo>
                  <a:pt x="3224116" y="806791"/>
                  <a:pt x="3204986" y="819994"/>
                  <a:pt x="3184953" y="838207"/>
                </a:cubicBezTo>
                <a:cubicBezTo>
                  <a:pt x="3215093" y="872582"/>
                  <a:pt x="3249020" y="887608"/>
                  <a:pt x="3285115" y="897852"/>
                </a:cubicBezTo>
                <a:cubicBezTo>
                  <a:pt x="3295944" y="901039"/>
                  <a:pt x="3306591" y="907413"/>
                  <a:pt x="3307674" y="922894"/>
                </a:cubicBezTo>
                <a:cubicBezTo>
                  <a:pt x="3308757" y="939056"/>
                  <a:pt x="3297748" y="945429"/>
                  <a:pt x="3288544" y="952944"/>
                </a:cubicBezTo>
                <a:cubicBezTo>
                  <a:pt x="3275731" y="963415"/>
                  <a:pt x="3263278" y="972523"/>
                  <a:pt x="3247036" y="973888"/>
                </a:cubicBezTo>
                <a:cubicBezTo>
                  <a:pt x="3220325" y="975937"/>
                  <a:pt x="3207513" y="1005076"/>
                  <a:pt x="3191993" y="1026930"/>
                </a:cubicBezTo>
                <a:cubicBezTo>
                  <a:pt x="3183330" y="1039224"/>
                  <a:pt x="3178998" y="1064037"/>
                  <a:pt x="3194157" y="1068363"/>
                </a:cubicBezTo>
                <a:cubicBezTo>
                  <a:pt x="3230613" y="1078837"/>
                  <a:pt x="3227725" y="1109114"/>
                  <a:pt x="3226824" y="1143489"/>
                </a:cubicBezTo>
                <a:cubicBezTo>
                  <a:pt x="3225560" y="1186061"/>
                  <a:pt x="3204083" y="1205638"/>
                  <a:pt x="3177734" y="1222030"/>
                </a:cubicBezTo>
                <a:cubicBezTo>
                  <a:pt x="3168711" y="1227720"/>
                  <a:pt x="3155898" y="1227493"/>
                  <a:pt x="3152469" y="1245250"/>
                </a:cubicBezTo>
                <a:cubicBezTo>
                  <a:pt x="3167267" y="1262097"/>
                  <a:pt x="3185314" y="1248439"/>
                  <a:pt x="3201197" y="1253218"/>
                </a:cubicBezTo>
                <a:cubicBezTo>
                  <a:pt x="3214370" y="1257088"/>
                  <a:pt x="3236208" y="1255040"/>
                  <a:pt x="3218160" y="1286000"/>
                </a:cubicBezTo>
                <a:cubicBezTo>
                  <a:pt x="3212926" y="1294878"/>
                  <a:pt x="3219062" y="1301709"/>
                  <a:pt x="3225741" y="1302392"/>
                </a:cubicBezTo>
                <a:cubicBezTo>
                  <a:pt x="3279159" y="1309449"/>
                  <a:pt x="3254615" y="1372054"/>
                  <a:pt x="3271761" y="1405063"/>
                </a:cubicBezTo>
                <a:cubicBezTo>
                  <a:pt x="3276452" y="1414169"/>
                  <a:pt x="3271399" y="1429877"/>
                  <a:pt x="3263999" y="1433747"/>
                </a:cubicBezTo>
                <a:cubicBezTo>
                  <a:pt x="3216716" y="1459245"/>
                  <a:pt x="3210220" y="1520028"/>
                  <a:pt x="3187299" y="1572389"/>
                </a:cubicBezTo>
                <a:cubicBezTo>
                  <a:pt x="3212205" y="1593104"/>
                  <a:pt x="3241982" y="1597657"/>
                  <a:pt x="3268872" y="1611089"/>
                </a:cubicBezTo>
                <a:cubicBezTo>
                  <a:pt x="3296846" y="1625204"/>
                  <a:pt x="3296846" y="1635676"/>
                  <a:pt x="3273746" y="1676653"/>
                </a:cubicBezTo>
                <a:cubicBezTo>
                  <a:pt x="3333842" y="1685532"/>
                  <a:pt x="3333842" y="1685532"/>
                  <a:pt x="3315254" y="1749957"/>
                </a:cubicBezTo>
                <a:cubicBezTo>
                  <a:pt x="3365607" y="1755877"/>
                  <a:pt x="3398812" y="1786382"/>
                  <a:pt x="3406572" y="1853085"/>
                </a:cubicBezTo>
                <a:cubicBezTo>
                  <a:pt x="3410362" y="1885411"/>
                  <a:pt x="3433101" y="1900663"/>
                  <a:pt x="3458367" y="1922291"/>
                </a:cubicBezTo>
                <a:cubicBezTo>
                  <a:pt x="3426966" y="1943236"/>
                  <a:pt x="3405669" y="1986945"/>
                  <a:pt x="3369034" y="1940730"/>
                </a:cubicBezTo>
                <a:cubicBezTo>
                  <a:pt x="3355680" y="1923885"/>
                  <a:pt x="3356941" y="1945284"/>
                  <a:pt x="3355138" y="1951430"/>
                </a:cubicBezTo>
                <a:cubicBezTo>
                  <a:pt x="3350807" y="1966455"/>
                  <a:pt x="3359830" y="1976472"/>
                  <a:pt x="3365786" y="1987854"/>
                </a:cubicBezTo>
                <a:cubicBezTo>
                  <a:pt x="3371561" y="1999237"/>
                  <a:pt x="3378420" y="2011302"/>
                  <a:pt x="3380043" y="2024054"/>
                </a:cubicBezTo>
                <a:cubicBezTo>
                  <a:pt x="3381125" y="2032931"/>
                  <a:pt x="3375892" y="2045905"/>
                  <a:pt x="3370117" y="2052509"/>
                </a:cubicBezTo>
                <a:cubicBezTo>
                  <a:pt x="3339797" y="2087340"/>
                  <a:pt x="3357844" y="2165652"/>
                  <a:pt x="3300454" y="2175670"/>
                </a:cubicBezTo>
                <a:cubicBezTo>
                  <a:pt x="3274647" y="2180221"/>
                  <a:pt x="3262195" y="2208906"/>
                  <a:pt x="3243246" y="2224614"/>
                </a:cubicBezTo>
                <a:cubicBezTo>
                  <a:pt x="3177374" y="2279478"/>
                  <a:pt x="3133338" y="2350051"/>
                  <a:pt x="3112946" y="2447031"/>
                </a:cubicBezTo>
                <a:cubicBezTo>
                  <a:pt x="3107352" y="2473894"/>
                  <a:pt x="3085875" y="2495522"/>
                  <a:pt x="3071979" y="2519197"/>
                </a:cubicBezTo>
                <a:cubicBezTo>
                  <a:pt x="3078657" y="2536499"/>
                  <a:pt x="3115112" y="2499164"/>
                  <a:pt x="3102298" y="2544694"/>
                </a:cubicBezTo>
                <a:cubicBezTo>
                  <a:pt x="3092553" y="2578843"/>
                  <a:pt x="3067647" y="2600014"/>
                  <a:pt x="3044185" y="2620276"/>
                </a:cubicBezTo>
                <a:cubicBezTo>
                  <a:pt x="3017476" y="2643268"/>
                  <a:pt x="2987879" y="2661708"/>
                  <a:pt x="2975787" y="2704279"/>
                </a:cubicBezTo>
                <a:cubicBezTo>
                  <a:pt x="2973260" y="2713386"/>
                  <a:pt x="2965140" y="2722947"/>
                  <a:pt x="2957921" y="2726591"/>
                </a:cubicBezTo>
                <a:cubicBezTo>
                  <a:pt x="2581458" y="3475797"/>
                  <a:pt x="1654740" y="3480805"/>
                  <a:pt x="1547901" y="3475568"/>
                </a:cubicBezTo>
                <a:cubicBezTo>
                  <a:pt x="1418503" y="3468966"/>
                  <a:pt x="1296143" y="3422753"/>
                  <a:pt x="1176132" y="3365156"/>
                </a:cubicBezTo>
                <a:cubicBezTo>
                  <a:pt x="1125418" y="3340797"/>
                  <a:pt x="1078316" y="3306195"/>
                  <a:pt x="1029045" y="3279332"/>
                </a:cubicBezTo>
                <a:cubicBezTo>
                  <a:pt x="961009" y="3242223"/>
                  <a:pt x="908492" y="3171424"/>
                  <a:pt x="840634" y="3141601"/>
                </a:cubicBezTo>
                <a:cubicBezTo>
                  <a:pt x="770793" y="3110867"/>
                  <a:pt x="711057" y="3054638"/>
                  <a:pt x="639229" y="3030734"/>
                </a:cubicBezTo>
                <a:cubicBezTo>
                  <a:pt x="601330" y="3017985"/>
                  <a:pt x="564695" y="2994993"/>
                  <a:pt x="570649" y="2929200"/>
                </a:cubicBezTo>
                <a:cubicBezTo>
                  <a:pt x="572274" y="2910532"/>
                  <a:pt x="562349" y="2895282"/>
                  <a:pt x="546647" y="2900745"/>
                </a:cubicBezTo>
                <a:cubicBezTo>
                  <a:pt x="516690" y="2910989"/>
                  <a:pt x="503154" y="2883898"/>
                  <a:pt x="486550" y="2863636"/>
                </a:cubicBezTo>
                <a:cubicBezTo>
                  <a:pt x="456953" y="2827667"/>
                  <a:pt x="428801" y="2789422"/>
                  <a:pt x="381697" y="2783503"/>
                </a:cubicBezTo>
                <a:cubicBezTo>
                  <a:pt x="390720" y="2755272"/>
                  <a:pt x="406060" y="2759371"/>
                  <a:pt x="420137" y="2765290"/>
                </a:cubicBezTo>
                <a:cubicBezTo>
                  <a:pt x="457133" y="2780772"/>
                  <a:pt x="493769" y="2798300"/>
                  <a:pt x="530765" y="2813781"/>
                </a:cubicBezTo>
                <a:cubicBezTo>
                  <a:pt x="554948" y="2823799"/>
                  <a:pt x="578952" y="2837912"/>
                  <a:pt x="611257" y="2826755"/>
                </a:cubicBezTo>
                <a:cubicBezTo>
                  <a:pt x="583463" y="2769843"/>
                  <a:pt x="536180" y="2759598"/>
                  <a:pt x="497920" y="2742071"/>
                </a:cubicBezTo>
                <a:cubicBezTo>
                  <a:pt x="450096" y="2719988"/>
                  <a:pt x="421942" y="2678326"/>
                  <a:pt x="388193" y="2631885"/>
                </a:cubicBezTo>
                <a:cubicBezTo>
                  <a:pt x="423386" y="2620730"/>
                  <a:pt x="445223" y="2654879"/>
                  <a:pt x="472834" y="2653056"/>
                </a:cubicBezTo>
                <a:cubicBezTo>
                  <a:pt x="474279" y="2647140"/>
                  <a:pt x="476804" y="2638488"/>
                  <a:pt x="476444" y="2638259"/>
                </a:cubicBezTo>
                <a:cubicBezTo>
                  <a:pt x="431326" y="2612763"/>
                  <a:pt x="410211" y="2564956"/>
                  <a:pt x="403173" y="2507131"/>
                </a:cubicBezTo>
                <a:cubicBezTo>
                  <a:pt x="399563" y="2477310"/>
                  <a:pt x="383140" y="2467976"/>
                  <a:pt x="366897" y="2454316"/>
                </a:cubicBezTo>
                <a:cubicBezTo>
                  <a:pt x="310230" y="2405826"/>
                  <a:pt x="250314" y="2361890"/>
                  <a:pt x="203752" y="2295188"/>
                </a:cubicBezTo>
                <a:cubicBezTo>
                  <a:pt x="257532" y="2304066"/>
                  <a:pt x="300665" y="2347547"/>
                  <a:pt x="358597" y="2366215"/>
                </a:cubicBezTo>
                <a:cubicBezTo>
                  <a:pt x="312577" y="2292910"/>
                  <a:pt x="253020" y="2255803"/>
                  <a:pt x="198698" y="2211409"/>
                </a:cubicBezTo>
                <a:cubicBezTo>
                  <a:pt x="173974" y="2191149"/>
                  <a:pt x="151055" y="2165197"/>
                  <a:pt x="121097" y="2154269"/>
                </a:cubicBezTo>
                <a:cubicBezTo>
                  <a:pt x="110448" y="2150400"/>
                  <a:pt x="92943" y="2142204"/>
                  <a:pt x="101425" y="2120577"/>
                </a:cubicBezTo>
                <a:cubicBezTo>
                  <a:pt x="108643" y="2102593"/>
                  <a:pt x="122900" y="2108055"/>
                  <a:pt x="135895" y="2113292"/>
                </a:cubicBezTo>
                <a:cubicBezTo>
                  <a:pt x="167116" y="2126269"/>
                  <a:pt x="199421" y="2126495"/>
                  <a:pt x="241652" y="2126269"/>
                </a:cubicBezTo>
                <a:cubicBezTo>
                  <a:pt x="206279" y="2066851"/>
                  <a:pt x="141489" y="2084608"/>
                  <a:pt x="111170" y="2022231"/>
                </a:cubicBezTo>
                <a:cubicBezTo>
                  <a:pt x="149069" y="2011302"/>
                  <a:pt x="178305" y="2033841"/>
                  <a:pt x="208987" y="2038166"/>
                </a:cubicBezTo>
                <a:cubicBezTo>
                  <a:pt x="236777" y="2042036"/>
                  <a:pt x="243636" y="2031565"/>
                  <a:pt x="237139" y="1997188"/>
                </a:cubicBezTo>
                <a:cubicBezTo>
                  <a:pt x="227034" y="1943690"/>
                  <a:pt x="242193" y="1916371"/>
                  <a:pt x="282618" y="1930941"/>
                </a:cubicBezTo>
                <a:cubicBezTo>
                  <a:pt x="320155" y="1944601"/>
                  <a:pt x="324125" y="1924568"/>
                  <a:pt x="314019" y="1894062"/>
                </a:cubicBezTo>
                <a:cubicBezTo>
                  <a:pt x="299582" y="1849671"/>
                  <a:pt x="316004" y="1815295"/>
                  <a:pt x="327194" y="1777960"/>
                </a:cubicBezTo>
                <a:cubicBezTo>
                  <a:pt x="344339" y="1721045"/>
                  <a:pt x="337121" y="1693272"/>
                  <a:pt x="300123" y="1650929"/>
                </a:cubicBezTo>
                <a:cubicBezTo>
                  <a:pt x="279370" y="1627251"/>
                  <a:pt x="256992" y="1607219"/>
                  <a:pt x="226852" y="1586731"/>
                </a:cubicBezTo>
                <a:cubicBezTo>
                  <a:pt x="296334" y="1575576"/>
                  <a:pt x="223423" y="1538013"/>
                  <a:pt x="247968" y="1514564"/>
                </a:cubicBezTo>
                <a:cubicBezTo>
                  <a:pt x="297056" y="1505003"/>
                  <a:pt x="337121" y="1579673"/>
                  <a:pt x="403895" y="1558274"/>
                </a:cubicBezTo>
                <a:cubicBezTo>
                  <a:pt x="321420" y="1493619"/>
                  <a:pt x="230281" y="1472448"/>
                  <a:pt x="170546" y="1386396"/>
                </a:cubicBezTo>
                <a:cubicBezTo>
                  <a:pt x="184261" y="1366817"/>
                  <a:pt x="197977" y="1385030"/>
                  <a:pt x="209707" y="1377746"/>
                </a:cubicBezTo>
                <a:cubicBezTo>
                  <a:pt x="209346" y="1373192"/>
                  <a:pt x="210250" y="1366362"/>
                  <a:pt x="208083" y="1364314"/>
                </a:cubicBezTo>
                <a:cubicBezTo>
                  <a:pt x="163508" y="1317416"/>
                  <a:pt x="162784" y="1316279"/>
                  <a:pt x="210610" y="1281675"/>
                </a:cubicBezTo>
                <a:cubicBezTo>
                  <a:pt x="227394" y="1269609"/>
                  <a:pt x="225950" y="1258909"/>
                  <a:pt x="217108" y="1243657"/>
                </a:cubicBezTo>
                <a:cubicBezTo>
                  <a:pt x="210790" y="1232957"/>
                  <a:pt x="203211" y="1223395"/>
                  <a:pt x="206820" y="1199947"/>
                </a:cubicBezTo>
                <a:cubicBezTo>
                  <a:pt x="232988" y="1229998"/>
                  <a:pt x="359499" y="1220208"/>
                  <a:pt x="381877" y="1217021"/>
                </a:cubicBezTo>
                <a:cubicBezTo>
                  <a:pt x="406963" y="1213607"/>
                  <a:pt x="431688" y="1199037"/>
                  <a:pt x="458035" y="1207003"/>
                </a:cubicBezTo>
                <a:cubicBezTo>
                  <a:pt x="479150" y="1213381"/>
                  <a:pt x="576966" y="1275073"/>
                  <a:pt x="590863" y="1204273"/>
                </a:cubicBezTo>
                <a:cubicBezTo>
                  <a:pt x="591585" y="1200858"/>
                  <a:pt x="631107" y="1208826"/>
                  <a:pt x="652403" y="1212696"/>
                </a:cubicBezTo>
                <a:cubicBezTo>
                  <a:pt x="671172" y="1215883"/>
                  <a:pt x="692288" y="1229998"/>
                  <a:pt x="704920" y="1201769"/>
                </a:cubicBezTo>
                <a:cubicBezTo>
                  <a:pt x="712320" y="1185150"/>
                  <a:pt x="681820" y="1153051"/>
                  <a:pt x="654569" y="1150320"/>
                </a:cubicBezTo>
                <a:cubicBezTo>
                  <a:pt x="630926" y="1147814"/>
                  <a:pt x="606202" y="1144172"/>
                  <a:pt x="583643" y="1151001"/>
                </a:cubicBezTo>
                <a:cubicBezTo>
                  <a:pt x="555852" y="1159198"/>
                  <a:pt x="540873" y="1145995"/>
                  <a:pt x="533111" y="1117538"/>
                </a:cubicBezTo>
                <a:cubicBezTo>
                  <a:pt x="524450" y="1086122"/>
                  <a:pt x="507845" y="1071550"/>
                  <a:pt x="484926" y="1056980"/>
                </a:cubicBezTo>
                <a:cubicBezTo>
                  <a:pt x="429340" y="1021696"/>
                  <a:pt x="375921" y="980946"/>
                  <a:pt x="314922" y="960456"/>
                </a:cubicBezTo>
                <a:cubicBezTo>
                  <a:pt x="302830" y="956358"/>
                  <a:pt x="289476" y="950894"/>
                  <a:pt x="283881" y="923805"/>
                </a:cubicBezTo>
                <a:cubicBezTo>
                  <a:pt x="449013" y="964326"/>
                  <a:pt x="599526" y="1069958"/>
                  <a:pt x="769890" y="1063811"/>
                </a:cubicBezTo>
                <a:cubicBezTo>
                  <a:pt x="723329" y="1030346"/>
                  <a:pt x="669369" y="1028524"/>
                  <a:pt x="619738" y="1005076"/>
                </a:cubicBezTo>
                <a:cubicBezTo>
                  <a:pt x="654930" y="987546"/>
                  <a:pt x="687956" y="1005759"/>
                  <a:pt x="721344" y="1015777"/>
                </a:cubicBezTo>
                <a:cubicBezTo>
                  <a:pt x="749317" y="1023970"/>
                  <a:pt x="774583" y="1025337"/>
                  <a:pt x="777650" y="976393"/>
                </a:cubicBezTo>
                <a:cubicBezTo>
                  <a:pt x="776566" y="973205"/>
                  <a:pt x="776747" y="969107"/>
                  <a:pt x="776929" y="965238"/>
                </a:cubicBezTo>
                <a:cubicBezTo>
                  <a:pt x="767542" y="944976"/>
                  <a:pt x="752926" y="934504"/>
                  <a:pt x="735601" y="928584"/>
                </a:cubicBezTo>
                <a:cubicBezTo>
                  <a:pt x="725133" y="924942"/>
                  <a:pt x="711237" y="919478"/>
                  <a:pt x="711416" y="904909"/>
                </a:cubicBezTo>
                <a:cubicBezTo>
                  <a:pt x="711958" y="850955"/>
                  <a:pt x="678571" y="835246"/>
                  <a:pt x="645185" y="819539"/>
                </a:cubicBezTo>
                <a:cubicBezTo>
                  <a:pt x="663773" y="792676"/>
                  <a:pt x="678391" y="812481"/>
                  <a:pt x="692468" y="810433"/>
                </a:cubicBezTo>
                <a:cubicBezTo>
                  <a:pt x="701672" y="809067"/>
                  <a:pt x="709973" y="806563"/>
                  <a:pt x="709973" y="792676"/>
                </a:cubicBezTo>
                <a:cubicBezTo>
                  <a:pt x="710154" y="781065"/>
                  <a:pt x="705822" y="767861"/>
                  <a:pt x="696799" y="767635"/>
                </a:cubicBezTo>
                <a:cubicBezTo>
                  <a:pt x="640312" y="765585"/>
                  <a:pt x="609090" y="690914"/>
                  <a:pt x="550437" y="690687"/>
                </a:cubicBezTo>
                <a:cubicBezTo>
                  <a:pt x="515425" y="690687"/>
                  <a:pt x="568666" y="648572"/>
                  <a:pt x="539068" y="631042"/>
                </a:cubicBezTo>
                <a:cubicBezTo>
                  <a:pt x="532570" y="627171"/>
                  <a:pt x="556032" y="621254"/>
                  <a:pt x="566500" y="622164"/>
                </a:cubicBezTo>
                <a:cubicBezTo>
                  <a:pt x="576786" y="623074"/>
                  <a:pt x="585990" y="634229"/>
                  <a:pt x="598443" y="626261"/>
                </a:cubicBezTo>
                <a:cubicBezTo>
                  <a:pt x="605300" y="597806"/>
                  <a:pt x="587615" y="587332"/>
                  <a:pt x="572996" y="579365"/>
                </a:cubicBezTo>
                <a:cubicBezTo>
                  <a:pt x="539247" y="560925"/>
                  <a:pt x="506402" y="538615"/>
                  <a:pt x="469405" y="532013"/>
                </a:cubicBezTo>
                <a:cubicBezTo>
                  <a:pt x="456232" y="529737"/>
                  <a:pt x="488355" y="499231"/>
                  <a:pt x="494671" y="488532"/>
                </a:cubicBezTo>
                <a:cubicBezTo>
                  <a:pt x="345782" y="376071"/>
                  <a:pt x="166756" y="381762"/>
                  <a:pt x="0" y="290928"/>
                </a:cubicBezTo>
                <a:cubicBezTo>
                  <a:pt x="36817" y="273173"/>
                  <a:pt x="63887" y="286148"/>
                  <a:pt x="88973" y="288880"/>
                </a:cubicBezTo>
                <a:cubicBezTo>
                  <a:pt x="151595" y="295708"/>
                  <a:pt x="213498" y="309822"/>
                  <a:pt x="275940" y="318246"/>
                </a:cubicBezTo>
                <a:cubicBezTo>
                  <a:pt x="306620" y="322344"/>
                  <a:pt x="335134" y="337824"/>
                  <a:pt x="369424" y="313239"/>
                </a:cubicBezTo>
                <a:cubicBezTo>
                  <a:pt x="392343" y="296847"/>
                  <a:pt x="428980" y="314604"/>
                  <a:pt x="457133" y="329174"/>
                </a:cubicBezTo>
                <a:cubicBezTo>
                  <a:pt x="480414" y="341238"/>
                  <a:pt x="502612" y="344425"/>
                  <a:pt x="533474" y="329174"/>
                </a:cubicBezTo>
                <a:cubicBezTo>
                  <a:pt x="505501" y="319841"/>
                  <a:pt x="484023" y="311645"/>
                  <a:pt x="462006" y="305953"/>
                </a:cubicBezTo>
                <a:cubicBezTo>
                  <a:pt x="444501" y="301400"/>
                  <a:pt x="486189" y="282960"/>
                  <a:pt x="507484" y="285237"/>
                </a:cubicBezTo>
                <a:cubicBezTo>
                  <a:pt x="537263" y="288423"/>
                  <a:pt x="520479" y="276586"/>
                  <a:pt x="515425" y="260195"/>
                </a:cubicBezTo>
                <a:cubicBezTo>
                  <a:pt x="510012" y="242665"/>
                  <a:pt x="526074" y="237203"/>
                  <a:pt x="536180" y="240844"/>
                </a:cubicBezTo>
                <a:cubicBezTo>
                  <a:pt x="574980" y="255187"/>
                  <a:pt x="613602" y="229917"/>
                  <a:pt x="653668" y="250407"/>
                </a:cubicBezTo>
                <a:cubicBezTo>
                  <a:pt x="643561" y="199867"/>
                  <a:pt x="621723" y="177784"/>
                  <a:pt x="576064" y="170726"/>
                </a:cubicBezTo>
                <a:cubicBezTo>
                  <a:pt x="558919" y="167996"/>
                  <a:pt x="541053" y="172093"/>
                  <a:pt x="526254" y="157522"/>
                </a:cubicBezTo>
                <a:cubicBezTo>
                  <a:pt x="517771" y="149101"/>
                  <a:pt x="508207" y="139084"/>
                  <a:pt x="514884" y="123603"/>
                </a:cubicBezTo>
                <a:cubicBezTo>
                  <a:pt x="519577" y="112674"/>
                  <a:pt x="529684" y="112674"/>
                  <a:pt x="537985" y="116318"/>
                </a:cubicBezTo>
                <a:cubicBezTo>
                  <a:pt x="575162" y="132483"/>
                  <a:pt x="613963" y="138400"/>
                  <a:pt x="652764" y="144320"/>
                </a:cubicBezTo>
                <a:cubicBezTo>
                  <a:pt x="658720" y="145230"/>
                  <a:pt x="665397" y="148191"/>
                  <a:pt x="672075" y="133164"/>
                </a:cubicBezTo>
                <a:cubicBezTo>
                  <a:pt x="599526" y="108805"/>
                  <a:pt x="530585" y="74202"/>
                  <a:pt x="456051" y="60770"/>
                </a:cubicBezTo>
                <a:cubicBezTo>
                  <a:pt x="457133" y="54397"/>
                  <a:pt x="458215" y="48022"/>
                  <a:pt x="459299" y="41649"/>
                </a:cubicBezTo>
                <a:cubicBezTo>
                  <a:pt x="517591" y="50753"/>
                  <a:pt x="575884" y="59859"/>
                  <a:pt x="649515" y="71243"/>
                </a:cubicBezTo>
                <a:cubicBezTo>
                  <a:pt x="604218" y="35045"/>
                  <a:pt x="561446" y="47111"/>
                  <a:pt x="527879" y="15013"/>
                </a:cubicBezTo>
                <a:cubicBezTo>
                  <a:pt x="534195" y="2833"/>
                  <a:pt x="541820" y="-241"/>
                  <a:pt x="549716" y="15"/>
                </a:cubicBezTo>
                <a:close/>
              </a:path>
            </a:pathLst>
          </a:custGeom>
        </p:spPr>
      </p:pic>
      <p:pic>
        <p:nvPicPr>
          <p:cNvPr id="17" name="图片 16">
            <a:extLst>
              <a:ext uri="{FF2B5EF4-FFF2-40B4-BE49-F238E27FC236}">
                <a16:creationId xmlns:a16="http://schemas.microsoft.com/office/drawing/2014/main" id="{25675D28-3D6C-CBCB-1428-2C9745C12E94}"/>
              </a:ext>
            </a:extLst>
          </p:cNvPr>
          <p:cNvPicPr>
            <a:picLocks noChangeAspect="1"/>
          </p:cNvPicPr>
          <p:nvPr/>
        </p:nvPicPr>
        <p:blipFill>
          <a:blip r:embed="rId5"/>
          <a:srcRect t="22924" r="-2" b="23408"/>
          <a:stretch/>
        </p:blipFill>
        <p:spPr>
          <a:xfrm>
            <a:off x="7621024" y="-5"/>
            <a:ext cx="4579876" cy="3536502"/>
          </a:xfrm>
          <a:custGeom>
            <a:avLst/>
            <a:gdLst/>
            <a:ahLst/>
            <a:cxnLst/>
            <a:rect l="l" t="t" r="r" b="b"/>
            <a:pathLst>
              <a:path w="4579876" h="3536502">
                <a:moveTo>
                  <a:pt x="457312" y="0"/>
                </a:moveTo>
                <a:lnTo>
                  <a:pt x="4579876" y="0"/>
                </a:lnTo>
                <a:lnTo>
                  <a:pt x="4579876" y="3057029"/>
                </a:lnTo>
                <a:lnTo>
                  <a:pt x="4508441" y="3086568"/>
                </a:lnTo>
                <a:cubicBezTo>
                  <a:pt x="4391572" y="3126663"/>
                  <a:pt x="4301124" y="3221848"/>
                  <a:pt x="4183947" y="3271738"/>
                </a:cubicBezTo>
                <a:cubicBezTo>
                  <a:pt x="4099090" y="3307854"/>
                  <a:pt x="4017967" y="3354374"/>
                  <a:pt x="3930625" y="3387123"/>
                </a:cubicBezTo>
                <a:cubicBezTo>
                  <a:pt x="3723932" y="3464557"/>
                  <a:pt x="3513195" y="3526689"/>
                  <a:pt x="3290337" y="3535564"/>
                </a:cubicBezTo>
                <a:cubicBezTo>
                  <a:pt x="3106332" y="3542605"/>
                  <a:pt x="1510274" y="3535872"/>
                  <a:pt x="861903" y="2528615"/>
                </a:cubicBezTo>
                <a:cubicBezTo>
                  <a:pt x="849470" y="2523717"/>
                  <a:pt x="835485" y="2510862"/>
                  <a:pt x="831133" y="2498619"/>
                </a:cubicBezTo>
                <a:cubicBezTo>
                  <a:pt x="810307" y="2441385"/>
                  <a:pt x="759333" y="2416594"/>
                  <a:pt x="713333" y="2385682"/>
                </a:cubicBezTo>
                <a:cubicBezTo>
                  <a:pt x="672925" y="2358442"/>
                  <a:pt x="630030" y="2329978"/>
                  <a:pt x="613246" y="2284067"/>
                </a:cubicBezTo>
                <a:cubicBezTo>
                  <a:pt x="591179" y="2222855"/>
                  <a:pt x="653963" y="2273050"/>
                  <a:pt x="665465" y="2249789"/>
                </a:cubicBezTo>
                <a:cubicBezTo>
                  <a:pt x="641532" y="2217960"/>
                  <a:pt x="604543" y="2188882"/>
                  <a:pt x="594908" y="2152767"/>
                </a:cubicBezTo>
                <a:cubicBezTo>
                  <a:pt x="559787" y="2022383"/>
                  <a:pt x="483946" y="1927503"/>
                  <a:pt x="370497" y="1853742"/>
                </a:cubicBezTo>
                <a:cubicBezTo>
                  <a:pt x="337861" y="1832624"/>
                  <a:pt x="316415" y="1794059"/>
                  <a:pt x="271969" y="1787940"/>
                </a:cubicBezTo>
                <a:cubicBezTo>
                  <a:pt x="173127" y="1774472"/>
                  <a:pt x="204209" y="1669186"/>
                  <a:pt x="151990" y="1622358"/>
                </a:cubicBezTo>
                <a:cubicBezTo>
                  <a:pt x="142044" y="1613481"/>
                  <a:pt x="133031" y="1596037"/>
                  <a:pt x="134895" y="1584102"/>
                </a:cubicBezTo>
                <a:cubicBezTo>
                  <a:pt x="137691" y="1566959"/>
                  <a:pt x="149504" y="1550739"/>
                  <a:pt x="159450" y="1535435"/>
                </a:cubicBezTo>
                <a:cubicBezTo>
                  <a:pt x="169708" y="1520133"/>
                  <a:pt x="185247" y="1506664"/>
                  <a:pt x="177788" y="1486465"/>
                </a:cubicBezTo>
                <a:cubicBezTo>
                  <a:pt x="174683" y="1478202"/>
                  <a:pt x="176855" y="1449432"/>
                  <a:pt x="153856" y="1472079"/>
                </a:cubicBezTo>
                <a:cubicBezTo>
                  <a:pt x="90760" y="1534212"/>
                  <a:pt x="54082" y="1475449"/>
                  <a:pt x="0" y="1447289"/>
                </a:cubicBezTo>
                <a:cubicBezTo>
                  <a:pt x="43515" y="1418212"/>
                  <a:pt x="82677" y="1397707"/>
                  <a:pt x="89205" y="1354247"/>
                </a:cubicBezTo>
                <a:cubicBezTo>
                  <a:pt x="102570" y="1264569"/>
                  <a:pt x="159758" y="1223557"/>
                  <a:pt x="246479" y="1215599"/>
                </a:cubicBezTo>
                <a:cubicBezTo>
                  <a:pt x="214465" y="1128983"/>
                  <a:pt x="214465" y="1128983"/>
                  <a:pt x="317968" y="1117045"/>
                </a:cubicBezTo>
                <a:cubicBezTo>
                  <a:pt x="278183" y="1061955"/>
                  <a:pt x="278183" y="1047876"/>
                  <a:pt x="326362" y="1028900"/>
                </a:cubicBezTo>
                <a:cubicBezTo>
                  <a:pt x="372673" y="1010841"/>
                  <a:pt x="423957" y="1004720"/>
                  <a:pt x="466852" y="976870"/>
                </a:cubicBezTo>
                <a:cubicBezTo>
                  <a:pt x="427377" y="906475"/>
                  <a:pt x="416188" y="824756"/>
                  <a:pt x="334754" y="790475"/>
                </a:cubicBezTo>
                <a:cubicBezTo>
                  <a:pt x="322010" y="785272"/>
                  <a:pt x="313307" y="764154"/>
                  <a:pt x="321386" y="751912"/>
                </a:cubicBezTo>
                <a:cubicBezTo>
                  <a:pt x="350915" y="707534"/>
                  <a:pt x="308644" y="623365"/>
                  <a:pt x="400645" y="613877"/>
                </a:cubicBezTo>
                <a:cubicBezTo>
                  <a:pt x="412147" y="612959"/>
                  <a:pt x="422716" y="603776"/>
                  <a:pt x="413701" y="591839"/>
                </a:cubicBezTo>
                <a:cubicBezTo>
                  <a:pt x="382618" y="550216"/>
                  <a:pt x="420228" y="552969"/>
                  <a:pt x="442917" y="547767"/>
                </a:cubicBezTo>
                <a:cubicBezTo>
                  <a:pt x="470271" y="541341"/>
                  <a:pt x="501353" y="559703"/>
                  <a:pt x="526840" y="537055"/>
                </a:cubicBezTo>
                <a:cubicBezTo>
                  <a:pt x="520932" y="513181"/>
                  <a:pt x="498866" y="513487"/>
                  <a:pt x="483325" y="505836"/>
                </a:cubicBezTo>
                <a:cubicBezTo>
                  <a:pt x="437946" y="483799"/>
                  <a:pt x="400956" y="457479"/>
                  <a:pt x="398780" y="400243"/>
                </a:cubicBezTo>
                <a:cubicBezTo>
                  <a:pt x="397229" y="354028"/>
                  <a:pt x="392255" y="313323"/>
                  <a:pt x="455041" y="299242"/>
                </a:cubicBezTo>
                <a:cubicBezTo>
                  <a:pt x="481149" y="293426"/>
                  <a:pt x="473687" y="260067"/>
                  <a:pt x="458769" y="243538"/>
                </a:cubicBezTo>
                <a:cubicBezTo>
                  <a:pt x="432038" y="214157"/>
                  <a:pt x="409972" y="174981"/>
                  <a:pt x="363969" y="172227"/>
                </a:cubicBezTo>
                <a:cubicBezTo>
                  <a:pt x="335995" y="170391"/>
                  <a:pt x="314549" y="158146"/>
                  <a:pt x="292481" y="144069"/>
                </a:cubicBezTo>
                <a:cubicBezTo>
                  <a:pt x="276630" y="133966"/>
                  <a:pt x="257670" y="125398"/>
                  <a:pt x="259534" y="103668"/>
                </a:cubicBezTo>
                <a:cubicBezTo>
                  <a:pt x="261399" y="82855"/>
                  <a:pt x="279736" y="74286"/>
                  <a:pt x="298387" y="70001"/>
                </a:cubicBezTo>
                <a:cubicBezTo>
                  <a:pt x="345011" y="59672"/>
                  <a:pt x="389535" y="45726"/>
                  <a:pt x="430782" y="19902"/>
                </a:cubicBezTo>
                <a:close/>
              </a:path>
            </a:pathLst>
          </a:custGeom>
        </p:spPr>
      </p:pic>
    </p:spTree>
    <p:extLst>
      <p:ext uri="{BB962C8B-B14F-4D97-AF65-F5344CB8AC3E}">
        <p14:creationId xmlns:p14="http://schemas.microsoft.com/office/powerpoint/2010/main" val="3911494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形状 17">
            <a:extLst>
              <a:ext uri="{FF2B5EF4-FFF2-40B4-BE49-F238E27FC236}">
                <a16:creationId xmlns:a16="http://schemas.microsoft.com/office/drawing/2014/main" id="{38CC603D-95AA-6087-DFF9-F604CF33A315}"/>
              </a:ext>
            </a:extLst>
          </p:cNvPr>
          <p:cNvSpPr/>
          <p:nvPr>
            <p:custDataLst>
              <p:tags r:id="rId1"/>
            </p:custDataLst>
          </p:nvPr>
        </p:nvSpPr>
        <p:spPr>
          <a:xfrm>
            <a:off x="768717" y="3423685"/>
            <a:ext cx="9848215" cy="3015615"/>
          </a:xfrm>
          <a:custGeom>
            <a:avLst/>
            <a:gdLst>
              <a:gd name="connsiteX0" fmla="*/ 4924244 w 9848488"/>
              <a:gd name="connsiteY0" fmla="*/ 0 h 2006368"/>
              <a:gd name="connsiteX1" fmla="*/ 9775437 w 9848488"/>
              <a:gd name="connsiteY1" fmla="*/ 1858432 h 2006368"/>
              <a:gd name="connsiteX2" fmla="*/ 9848488 w 9848488"/>
              <a:gd name="connsiteY2" fmla="*/ 2006368 h 2006368"/>
              <a:gd name="connsiteX3" fmla="*/ 0 w 9848488"/>
              <a:gd name="connsiteY3" fmla="*/ 2006368 h 2006368"/>
              <a:gd name="connsiteX4" fmla="*/ 73051 w 9848488"/>
              <a:gd name="connsiteY4" fmla="*/ 1858432 h 2006368"/>
              <a:gd name="connsiteX5" fmla="*/ 4924244 w 9848488"/>
              <a:gd name="connsiteY5" fmla="*/ 0 h 2006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848488" h="2006368">
                <a:moveTo>
                  <a:pt x="4924244" y="0"/>
                </a:moveTo>
                <a:cubicBezTo>
                  <a:pt x="7203603" y="0"/>
                  <a:pt x="9132307" y="781751"/>
                  <a:pt x="9775437" y="1858432"/>
                </a:cubicBezTo>
                <a:lnTo>
                  <a:pt x="9848488" y="2006368"/>
                </a:lnTo>
                <a:lnTo>
                  <a:pt x="0" y="2006368"/>
                </a:lnTo>
                <a:lnTo>
                  <a:pt x="73051" y="1858432"/>
                </a:lnTo>
                <a:cubicBezTo>
                  <a:pt x="716182" y="781751"/>
                  <a:pt x="2644886" y="0"/>
                  <a:pt x="4924244" y="0"/>
                </a:cubicBezTo>
                <a:close/>
              </a:path>
            </a:pathLst>
          </a:custGeom>
          <a:gradFill>
            <a:gsLst>
              <a:gs pos="0">
                <a:schemeClr val="accent1">
                  <a:alpha val="15000"/>
                </a:schemeClr>
              </a:gs>
              <a:gs pos="100000">
                <a:schemeClr val="accent1">
                  <a:alpha val="0"/>
                </a:schemeClr>
              </a:gs>
            </a:gsLst>
            <a:lin ang="5400000" scaled="1"/>
          </a:gradFill>
          <a:ln>
            <a:gradFill>
              <a:gsLst>
                <a:gs pos="0">
                  <a:schemeClr val="accent1"/>
                </a:gs>
                <a:gs pos="87000">
                  <a:schemeClr val="accent1">
                    <a:alpha val="0"/>
                  </a:schemeClr>
                </a:gs>
              </a:gsLst>
              <a:lin ang="5400000" scaled="1"/>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a:extLst>
              <a:ext uri="{FF2B5EF4-FFF2-40B4-BE49-F238E27FC236}">
                <a16:creationId xmlns:a16="http://schemas.microsoft.com/office/drawing/2014/main" id="{F15C0626-003F-B4A8-69AB-1FB79C7F7538}"/>
              </a:ext>
            </a:extLst>
          </p:cNvPr>
          <p:cNvSpPr>
            <a:spLocks noGrp="1"/>
          </p:cNvSpPr>
          <p:nvPr>
            <p:ph type="title"/>
          </p:nvPr>
        </p:nvSpPr>
        <p:spPr>
          <a:xfrm>
            <a:off x="0" y="-231223"/>
            <a:ext cx="7921487" cy="1325563"/>
          </a:xfrm>
        </p:spPr>
        <p:txBody>
          <a:bodyPr>
            <a:normAutofit/>
          </a:bodyPr>
          <a:lstStyle/>
          <a:p>
            <a:r>
              <a:rPr lang="en" altLang="zh-CN"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t>Experience</a:t>
            </a:r>
            <a:r>
              <a:rPr lang="en" altLang="zh-CN" dirty="0">
                <a:ln w="0">
                  <a:solidFill>
                    <a:sysClr val="windowText" lastClr="000000"/>
                  </a:solidFill>
                </a:ln>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t> </a:t>
            </a:r>
            <a:r>
              <a:rPr lang="en" altLang="zh-CN"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t>Design</a:t>
            </a:r>
            <a:endParaRPr kumimoji="1" lang="zh-CN" altLang="en-US" dirty="0">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ndParaRPr>
          </a:p>
        </p:txBody>
      </p:sp>
      <p:grpSp>
        <p:nvGrpSpPr>
          <p:cNvPr id="12" name="组合 11">
            <a:extLst>
              <a:ext uri="{FF2B5EF4-FFF2-40B4-BE49-F238E27FC236}">
                <a16:creationId xmlns:a16="http://schemas.microsoft.com/office/drawing/2014/main" id="{D6386A60-6C1A-A53E-2D0B-936C6100E8DF}"/>
              </a:ext>
            </a:extLst>
          </p:cNvPr>
          <p:cNvGrpSpPr/>
          <p:nvPr>
            <p:custDataLst>
              <p:tags r:id="rId2"/>
            </p:custDataLst>
          </p:nvPr>
        </p:nvGrpSpPr>
        <p:grpSpPr>
          <a:xfrm>
            <a:off x="3678136" y="4352607"/>
            <a:ext cx="4408170" cy="2303780"/>
            <a:chOff x="7310" y="6668"/>
            <a:chExt cx="4581" cy="2394"/>
          </a:xfrm>
        </p:grpSpPr>
        <p:sp>
          <p:nvSpPr>
            <p:cNvPr id="13" name="任意多边形: 形状 4">
              <a:extLst>
                <a:ext uri="{FF2B5EF4-FFF2-40B4-BE49-F238E27FC236}">
                  <a16:creationId xmlns:a16="http://schemas.microsoft.com/office/drawing/2014/main" id="{6B845BAA-E723-D0B8-A8D1-A522B23ADFB3}"/>
                </a:ext>
              </a:extLst>
            </p:cNvPr>
            <p:cNvSpPr/>
            <p:nvPr>
              <p:custDataLst>
                <p:tags r:id="rId24"/>
              </p:custDataLst>
            </p:nvPr>
          </p:nvSpPr>
          <p:spPr>
            <a:xfrm>
              <a:off x="9003" y="8418"/>
              <a:ext cx="1273" cy="644"/>
            </a:xfrm>
            <a:custGeom>
              <a:avLst/>
              <a:gdLst>
                <a:gd name="connsiteX0" fmla="*/ 1450658 w 1450657"/>
                <a:gd name="connsiteY0" fmla="*/ 523875 h 734377"/>
                <a:gd name="connsiteX1" fmla="*/ 161925 w 1450657"/>
                <a:gd name="connsiteY1" fmla="*/ 734377 h 734377"/>
                <a:gd name="connsiteX2" fmla="*/ 0 w 1450657"/>
                <a:gd name="connsiteY2" fmla="*/ 0 h 734377"/>
              </a:gdLst>
              <a:ahLst/>
              <a:cxnLst>
                <a:cxn ang="0">
                  <a:pos x="connsiteX0" y="connsiteY0"/>
                </a:cxn>
                <a:cxn ang="0">
                  <a:pos x="connsiteX1" y="connsiteY1"/>
                </a:cxn>
                <a:cxn ang="0">
                  <a:pos x="connsiteX2" y="connsiteY2"/>
                </a:cxn>
              </a:cxnLst>
              <a:rect l="l" t="t" r="r" b="b"/>
              <a:pathLst>
                <a:path w="1450657" h="734377">
                  <a:moveTo>
                    <a:pt x="1450658" y="523875"/>
                  </a:moveTo>
                  <a:lnTo>
                    <a:pt x="161925" y="734377"/>
                  </a:lnTo>
                  <a:lnTo>
                    <a:pt x="0" y="0"/>
                  </a:lnTo>
                  <a:close/>
                </a:path>
              </a:pathLst>
            </a:custGeom>
            <a:gradFill>
              <a:gsLst>
                <a:gs pos="1000">
                  <a:schemeClr val="accent1">
                    <a:lumMod val="78000"/>
                    <a:lumOff val="22000"/>
                  </a:schemeClr>
                </a:gs>
                <a:gs pos="78000">
                  <a:schemeClr val="accent1">
                    <a:lumMod val="91000"/>
                  </a:schemeClr>
                </a:gs>
              </a:gsLst>
              <a:lin ang="16200000" scaled="0"/>
            </a:gradFill>
            <a:ln w="48331"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p>
          </p:txBody>
        </p:sp>
        <p:sp>
          <p:nvSpPr>
            <p:cNvPr id="14" name="任意多边形: 形状 5">
              <a:extLst>
                <a:ext uri="{FF2B5EF4-FFF2-40B4-BE49-F238E27FC236}">
                  <a16:creationId xmlns:a16="http://schemas.microsoft.com/office/drawing/2014/main" id="{59B90A0E-D22B-1C25-275E-C418E50378AA}"/>
                </a:ext>
              </a:extLst>
            </p:cNvPr>
            <p:cNvSpPr/>
            <p:nvPr>
              <p:custDataLst>
                <p:tags r:id="rId25"/>
              </p:custDataLst>
            </p:nvPr>
          </p:nvSpPr>
          <p:spPr>
            <a:xfrm>
              <a:off x="8311" y="7989"/>
              <a:ext cx="834" cy="1073"/>
            </a:xfrm>
            <a:custGeom>
              <a:avLst/>
              <a:gdLst>
                <a:gd name="connsiteX0" fmla="*/ 0 w 950595"/>
                <a:gd name="connsiteY0" fmla="*/ 0 h 1223009"/>
                <a:gd name="connsiteX1" fmla="*/ 788670 w 950595"/>
                <a:gd name="connsiteY1" fmla="*/ 488633 h 1223009"/>
                <a:gd name="connsiteX2" fmla="*/ 950595 w 950595"/>
                <a:gd name="connsiteY2" fmla="*/ 1223010 h 1223009"/>
              </a:gdLst>
              <a:ahLst/>
              <a:cxnLst>
                <a:cxn ang="0">
                  <a:pos x="connsiteX0" y="connsiteY0"/>
                </a:cxn>
                <a:cxn ang="0">
                  <a:pos x="connsiteX1" y="connsiteY1"/>
                </a:cxn>
                <a:cxn ang="0">
                  <a:pos x="connsiteX2" y="connsiteY2"/>
                </a:cxn>
              </a:cxnLst>
              <a:rect l="l" t="t" r="r" b="b"/>
              <a:pathLst>
                <a:path w="950595" h="1223009">
                  <a:moveTo>
                    <a:pt x="0" y="0"/>
                  </a:moveTo>
                  <a:lnTo>
                    <a:pt x="788670" y="488633"/>
                  </a:lnTo>
                  <a:lnTo>
                    <a:pt x="950595" y="1223010"/>
                  </a:lnTo>
                  <a:close/>
                </a:path>
              </a:pathLst>
            </a:custGeom>
            <a:gradFill>
              <a:gsLst>
                <a:gs pos="19000">
                  <a:schemeClr val="accent1">
                    <a:lumMod val="60000"/>
                    <a:lumOff val="40000"/>
                  </a:schemeClr>
                </a:gs>
                <a:gs pos="92000">
                  <a:schemeClr val="accent1"/>
                </a:gs>
              </a:gsLst>
              <a:lin ang="0" scaled="0"/>
            </a:gradFill>
            <a:ln w="48331" cap="flat">
              <a:noFill/>
              <a:prstDash val="solid"/>
              <a:miter/>
            </a:ln>
          </p:spPr>
          <p:txBody>
            <a:bodyPr rot="0" spcFirstLastPara="0" vertOverflow="overflow" horzOverflow="overflow" vert="horz" wrap="square" lIns="91440" tIns="45720" rIns="91440" bIns="45720" numCol="1" spcCol="0" rtlCol="0" fromWordArt="0" anchor="ctr" anchorCtr="0" forceAA="0" compatLnSpc="1">
              <a:noAutofit/>
            </a:bodyPr>
            <a:lstStyle/>
            <a:p>
              <a:endParaRPr lang="zh-CN" altLang="en-US"/>
            </a:p>
          </p:txBody>
        </p:sp>
        <p:sp>
          <p:nvSpPr>
            <p:cNvPr id="15" name="任意多边形: 形状 6">
              <a:extLst>
                <a:ext uri="{FF2B5EF4-FFF2-40B4-BE49-F238E27FC236}">
                  <a16:creationId xmlns:a16="http://schemas.microsoft.com/office/drawing/2014/main" id="{C70FDC30-6B82-D9E0-EF74-BB2711C9E3D2}"/>
                </a:ext>
              </a:extLst>
            </p:cNvPr>
            <p:cNvSpPr/>
            <p:nvPr>
              <p:custDataLst>
                <p:tags r:id="rId26"/>
              </p:custDataLst>
            </p:nvPr>
          </p:nvSpPr>
          <p:spPr>
            <a:xfrm>
              <a:off x="8311" y="6995"/>
              <a:ext cx="692" cy="1423"/>
            </a:xfrm>
            <a:custGeom>
              <a:avLst/>
              <a:gdLst>
                <a:gd name="connsiteX0" fmla="*/ 0 w 788670"/>
                <a:gd name="connsiteY0" fmla="*/ 1132523 h 1621155"/>
                <a:gd name="connsiteX1" fmla="*/ 619125 w 788670"/>
                <a:gd name="connsiteY1" fmla="*/ 0 h 1621155"/>
                <a:gd name="connsiteX2" fmla="*/ 788670 w 788670"/>
                <a:gd name="connsiteY2" fmla="*/ 1621155 h 1621155"/>
              </a:gdLst>
              <a:ahLst/>
              <a:cxnLst>
                <a:cxn ang="0">
                  <a:pos x="connsiteX0" y="connsiteY0"/>
                </a:cxn>
                <a:cxn ang="0">
                  <a:pos x="connsiteX1" y="connsiteY1"/>
                </a:cxn>
                <a:cxn ang="0">
                  <a:pos x="connsiteX2" y="connsiteY2"/>
                </a:cxn>
              </a:cxnLst>
              <a:rect l="l" t="t" r="r" b="b"/>
              <a:pathLst>
                <a:path w="788670" h="1621155">
                  <a:moveTo>
                    <a:pt x="0" y="1132523"/>
                  </a:moveTo>
                  <a:lnTo>
                    <a:pt x="619125" y="0"/>
                  </a:lnTo>
                  <a:lnTo>
                    <a:pt x="788670" y="1621155"/>
                  </a:lnTo>
                  <a:close/>
                </a:path>
              </a:pathLst>
            </a:custGeom>
            <a:gradFill>
              <a:gsLst>
                <a:gs pos="0">
                  <a:schemeClr val="accent1">
                    <a:lumMod val="50000"/>
                    <a:lumOff val="50000"/>
                  </a:schemeClr>
                </a:gs>
                <a:gs pos="100000">
                  <a:schemeClr val="accent1">
                    <a:lumMod val="86000"/>
                    <a:lumOff val="14000"/>
                  </a:schemeClr>
                </a:gs>
              </a:gsLst>
              <a:lin ang="600000" scaled="0"/>
            </a:gradFill>
            <a:ln w="48331" cap="flat">
              <a:noFill/>
              <a:prstDash val="solid"/>
              <a:miter/>
            </a:ln>
          </p:spPr>
          <p:txBody>
            <a:bodyPr rtlCol="0" anchor="ctr"/>
            <a:lstStyle/>
            <a:p>
              <a:endParaRPr lang="zh-CN" altLang="en-US"/>
            </a:p>
          </p:txBody>
        </p:sp>
        <p:sp>
          <p:nvSpPr>
            <p:cNvPr id="16" name="任意多边形: 形状 7">
              <a:extLst>
                <a:ext uri="{FF2B5EF4-FFF2-40B4-BE49-F238E27FC236}">
                  <a16:creationId xmlns:a16="http://schemas.microsoft.com/office/drawing/2014/main" id="{C6A67FD3-6DDF-68F5-58F2-5500EACD5495}"/>
                </a:ext>
              </a:extLst>
            </p:cNvPr>
            <p:cNvSpPr/>
            <p:nvPr>
              <p:custDataLst>
                <p:tags r:id="rId27"/>
              </p:custDataLst>
            </p:nvPr>
          </p:nvSpPr>
          <p:spPr>
            <a:xfrm>
              <a:off x="9003" y="7519"/>
              <a:ext cx="1273" cy="1358"/>
            </a:xfrm>
            <a:custGeom>
              <a:avLst/>
              <a:gdLst>
                <a:gd name="connsiteX0" fmla="*/ 1385888 w 1450657"/>
                <a:gd name="connsiteY0" fmla="*/ 0 h 1547812"/>
                <a:gd name="connsiteX1" fmla="*/ 1450658 w 1450657"/>
                <a:gd name="connsiteY1" fmla="*/ 1547812 h 1547812"/>
                <a:gd name="connsiteX2" fmla="*/ 0 w 1450657"/>
                <a:gd name="connsiteY2" fmla="*/ 1023938 h 1547812"/>
              </a:gdLst>
              <a:ahLst/>
              <a:cxnLst>
                <a:cxn ang="0">
                  <a:pos x="connsiteX0" y="connsiteY0"/>
                </a:cxn>
                <a:cxn ang="0">
                  <a:pos x="connsiteX1" y="connsiteY1"/>
                </a:cxn>
                <a:cxn ang="0">
                  <a:pos x="connsiteX2" y="connsiteY2"/>
                </a:cxn>
              </a:cxnLst>
              <a:rect l="l" t="t" r="r" b="b"/>
              <a:pathLst>
                <a:path w="1450657" h="1547812">
                  <a:moveTo>
                    <a:pt x="1385888" y="0"/>
                  </a:moveTo>
                  <a:lnTo>
                    <a:pt x="1450658" y="1547812"/>
                  </a:lnTo>
                  <a:lnTo>
                    <a:pt x="0" y="1023938"/>
                  </a:lnTo>
                  <a:close/>
                </a:path>
              </a:pathLst>
            </a:custGeom>
            <a:gradFill flip="none" rotWithShape="1">
              <a:gsLst>
                <a:gs pos="36000">
                  <a:schemeClr val="accent1">
                    <a:lumMod val="75000"/>
                  </a:schemeClr>
                </a:gs>
                <a:gs pos="100000">
                  <a:schemeClr val="accent1">
                    <a:lumMod val="70000"/>
                    <a:lumOff val="30000"/>
                  </a:schemeClr>
                </a:gs>
              </a:gsLst>
              <a:lin ang="1800000" scaled="0"/>
              <a:tileRect/>
            </a:gradFill>
            <a:ln w="48331" cap="flat">
              <a:noFill/>
              <a:prstDash val="solid"/>
              <a:miter/>
            </a:ln>
          </p:spPr>
          <p:txBody>
            <a:bodyPr rtlCol="0" anchor="ctr"/>
            <a:lstStyle/>
            <a:p>
              <a:endParaRPr lang="zh-CN" altLang="en-US"/>
            </a:p>
          </p:txBody>
        </p:sp>
        <p:sp>
          <p:nvSpPr>
            <p:cNvPr id="17" name="任意多边形: 形状 9">
              <a:extLst>
                <a:ext uri="{FF2B5EF4-FFF2-40B4-BE49-F238E27FC236}">
                  <a16:creationId xmlns:a16="http://schemas.microsoft.com/office/drawing/2014/main" id="{26002072-67F7-0D2E-C91F-17D123ADA8C3}"/>
                </a:ext>
              </a:extLst>
            </p:cNvPr>
            <p:cNvSpPr/>
            <p:nvPr>
              <p:custDataLst>
                <p:tags r:id="rId28"/>
              </p:custDataLst>
            </p:nvPr>
          </p:nvSpPr>
          <p:spPr>
            <a:xfrm>
              <a:off x="10088" y="6668"/>
              <a:ext cx="809" cy="1107"/>
            </a:xfrm>
            <a:custGeom>
              <a:avLst/>
              <a:gdLst>
                <a:gd name="connsiteX0" fmla="*/ 149542 w 922019"/>
                <a:gd name="connsiteY0" fmla="*/ 969645 h 1261109"/>
                <a:gd name="connsiteX1" fmla="*/ 0 w 922019"/>
                <a:gd name="connsiteY1" fmla="*/ 0 h 1261109"/>
                <a:gd name="connsiteX2" fmla="*/ 922020 w 922019"/>
                <a:gd name="connsiteY2" fmla="*/ 1261110 h 1261109"/>
              </a:gdLst>
              <a:ahLst/>
              <a:cxnLst>
                <a:cxn ang="0">
                  <a:pos x="connsiteX0" y="connsiteY0"/>
                </a:cxn>
                <a:cxn ang="0">
                  <a:pos x="connsiteX1" y="connsiteY1"/>
                </a:cxn>
                <a:cxn ang="0">
                  <a:pos x="connsiteX2" y="connsiteY2"/>
                </a:cxn>
              </a:cxnLst>
              <a:rect l="l" t="t" r="r" b="b"/>
              <a:pathLst>
                <a:path w="922019" h="1261109">
                  <a:moveTo>
                    <a:pt x="149542" y="969645"/>
                  </a:moveTo>
                  <a:lnTo>
                    <a:pt x="0" y="0"/>
                  </a:lnTo>
                  <a:lnTo>
                    <a:pt x="922020" y="1261110"/>
                  </a:lnTo>
                  <a:close/>
                </a:path>
              </a:pathLst>
            </a:custGeom>
            <a:gradFill>
              <a:gsLst>
                <a:gs pos="1000">
                  <a:schemeClr val="accent1">
                    <a:lumMod val="60000"/>
                    <a:lumOff val="40000"/>
                  </a:schemeClr>
                </a:gs>
                <a:gs pos="92000">
                  <a:schemeClr val="accent1"/>
                </a:gs>
              </a:gsLst>
              <a:lin ang="9600000" scaled="0"/>
            </a:gradFill>
            <a:ln w="48331" cap="flat">
              <a:noFill/>
              <a:prstDash val="solid"/>
              <a:miter/>
            </a:ln>
          </p:spPr>
          <p:txBody>
            <a:bodyPr rtlCol="0" anchor="ctr"/>
            <a:lstStyle/>
            <a:p>
              <a:endParaRPr lang="zh-CN" altLang="en-US"/>
            </a:p>
          </p:txBody>
        </p:sp>
        <p:sp>
          <p:nvSpPr>
            <p:cNvPr id="18" name="任意多边形: 形状 10">
              <a:extLst>
                <a:ext uri="{FF2B5EF4-FFF2-40B4-BE49-F238E27FC236}">
                  <a16:creationId xmlns:a16="http://schemas.microsoft.com/office/drawing/2014/main" id="{FC1E933D-8C48-3FCC-3820-91CB31D20940}"/>
                </a:ext>
              </a:extLst>
            </p:cNvPr>
            <p:cNvSpPr/>
            <p:nvPr>
              <p:custDataLst>
                <p:tags r:id="rId29"/>
              </p:custDataLst>
            </p:nvPr>
          </p:nvSpPr>
          <p:spPr>
            <a:xfrm>
              <a:off x="10219" y="7519"/>
              <a:ext cx="678" cy="1358"/>
            </a:xfrm>
            <a:custGeom>
              <a:avLst/>
              <a:gdLst>
                <a:gd name="connsiteX0" fmla="*/ 0 w 772477"/>
                <a:gd name="connsiteY0" fmla="*/ 0 h 1547812"/>
                <a:gd name="connsiteX1" fmla="*/ 772477 w 772477"/>
                <a:gd name="connsiteY1" fmla="*/ 291465 h 1547812"/>
                <a:gd name="connsiteX2" fmla="*/ 64770 w 772477"/>
                <a:gd name="connsiteY2" fmla="*/ 1547812 h 1547812"/>
              </a:gdLst>
              <a:ahLst/>
              <a:cxnLst>
                <a:cxn ang="0">
                  <a:pos x="connsiteX0" y="connsiteY0"/>
                </a:cxn>
                <a:cxn ang="0">
                  <a:pos x="connsiteX1" y="connsiteY1"/>
                </a:cxn>
                <a:cxn ang="0">
                  <a:pos x="connsiteX2" y="connsiteY2"/>
                </a:cxn>
              </a:cxnLst>
              <a:rect l="l" t="t" r="r" b="b"/>
              <a:pathLst>
                <a:path w="772477" h="1547812">
                  <a:moveTo>
                    <a:pt x="0" y="0"/>
                  </a:moveTo>
                  <a:lnTo>
                    <a:pt x="772477" y="291465"/>
                  </a:lnTo>
                  <a:lnTo>
                    <a:pt x="64770" y="1547812"/>
                  </a:lnTo>
                  <a:close/>
                </a:path>
              </a:pathLst>
            </a:custGeom>
            <a:gradFill>
              <a:gsLst>
                <a:gs pos="28000">
                  <a:schemeClr val="accent1">
                    <a:lumMod val="75000"/>
                  </a:schemeClr>
                </a:gs>
                <a:gs pos="100000">
                  <a:schemeClr val="accent1">
                    <a:lumMod val="70000"/>
                    <a:lumOff val="30000"/>
                  </a:schemeClr>
                </a:gs>
              </a:gsLst>
              <a:lin ang="21594000" scaled="0"/>
            </a:gradFill>
            <a:ln w="48331" cap="flat">
              <a:noFill/>
              <a:prstDash val="solid"/>
              <a:miter/>
            </a:ln>
          </p:spPr>
          <p:txBody>
            <a:bodyPr rtlCol="0" anchor="ctr"/>
            <a:lstStyle/>
            <a:p>
              <a:endParaRPr lang="zh-CN" altLang="en-US"/>
            </a:p>
          </p:txBody>
        </p:sp>
        <p:sp>
          <p:nvSpPr>
            <p:cNvPr id="19" name="任意多边形: 形状 11">
              <a:extLst>
                <a:ext uri="{FF2B5EF4-FFF2-40B4-BE49-F238E27FC236}">
                  <a16:creationId xmlns:a16="http://schemas.microsoft.com/office/drawing/2014/main" id="{B35F9795-6782-BADE-7598-70799BAFB4E4}"/>
                </a:ext>
              </a:extLst>
            </p:cNvPr>
            <p:cNvSpPr/>
            <p:nvPr>
              <p:custDataLst>
                <p:tags r:id="rId30"/>
              </p:custDataLst>
            </p:nvPr>
          </p:nvSpPr>
          <p:spPr>
            <a:xfrm>
              <a:off x="8854" y="6668"/>
              <a:ext cx="1365" cy="851"/>
            </a:xfrm>
            <a:custGeom>
              <a:avLst/>
              <a:gdLst>
                <a:gd name="connsiteX0" fmla="*/ 0 w 1555432"/>
                <a:gd name="connsiteY0" fmla="*/ 372428 h 969645"/>
                <a:gd name="connsiteX1" fmla="*/ 1405890 w 1555432"/>
                <a:gd name="connsiteY1" fmla="*/ 0 h 969645"/>
                <a:gd name="connsiteX2" fmla="*/ 1555433 w 1555432"/>
                <a:gd name="connsiteY2" fmla="*/ 969645 h 969645"/>
              </a:gdLst>
              <a:ahLst/>
              <a:cxnLst>
                <a:cxn ang="0">
                  <a:pos x="connsiteX0" y="connsiteY0"/>
                </a:cxn>
                <a:cxn ang="0">
                  <a:pos x="connsiteX1" y="connsiteY1"/>
                </a:cxn>
                <a:cxn ang="0">
                  <a:pos x="connsiteX2" y="connsiteY2"/>
                </a:cxn>
              </a:cxnLst>
              <a:rect l="l" t="t" r="r" b="b"/>
              <a:pathLst>
                <a:path w="1555432" h="969645">
                  <a:moveTo>
                    <a:pt x="0" y="372428"/>
                  </a:moveTo>
                  <a:lnTo>
                    <a:pt x="1405890" y="0"/>
                  </a:lnTo>
                  <a:lnTo>
                    <a:pt x="1555433" y="969645"/>
                  </a:lnTo>
                  <a:close/>
                </a:path>
              </a:pathLst>
            </a:custGeom>
            <a:gradFill flip="none" rotWithShape="1">
              <a:gsLst>
                <a:gs pos="0">
                  <a:schemeClr val="accent1">
                    <a:lumMod val="55000"/>
                    <a:lumOff val="45000"/>
                  </a:schemeClr>
                </a:gs>
                <a:gs pos="100000">
                  <a:schemeClr val="accent1"/>
                </a:gs>
              </a:gsLst>
              <a:lin ang="7200000" scaled="0"/>
              <a:tileRect/>
            </a:gradFill>
            <a:ln w="48331" cap="flat">
              <a:noFill/>
              <a:prstDash val="solid"/>
              <a:miter/>
            </a:ln>
          </p:spPr>
          <p:txBody>
            <a:bodyPr rtlCol="0" anchor="ctr"/>
            <a:lstStyle/>
            <a:p>
              <a:endParaRPr lang="zh-CN" altLang="en-US"/>
            </a:p>
          </p:txBody>
        </p:sp>
        <p:sp>
          <p:nvSpPr>
            <p:cNvPr id="20" name="任意多边形: 形状 12">
              <a:extLst>
                <a:ext uri="{FF2B5EF4-FFF2-40B4-BE49-F238E27FC236}">
                  <a16:creationId xmlns:a16="http://schemas.microsoft.com/office/drawing/2014/main" id="{89B8BBC9-6294-DC0D-3D0B-C9F64B3DA286}"/>
                </a:ext>
              </a:extLst>
            </p:cNvPr>
            <p:cNvSpPr/>
            <p:nvPr>
              <p:custDataLst>
                <p:tags r:id="rId31"/>
              </p:custDataLst>
            </p:nvPr>
          </p:nvSpPr>
          <p:spPr>
            <a:xfrm>
              <a:off x="8854" y="6995"/>
              <a:ext cx="1365" cy="1423"/>
            </a:xfrm>
            <a:custGeom>
              <a:avLst/>
              <a:gdLst>
                <a:gd name="connsiteX0" fmla="*/ 0 w 1555432"/>
                <a:gd name="connsiteY0" fmla="*/ 0 h 1621155"/>
                <a:gd name="connsiteX1" fmla="*/ 1555433 w 1555432"/>
                <a:gd name="connsiteY1" fmla="*/ 597218 h 1621155"/>
                <a:gd name="connsiteX2" fmla="*/ 169545 w 1555432"/>
                <a:gd name="connsiteY2" fmla="*/ 1621155 h 1621155"/>
              </a:gdLst>
              <a:ahLst/>
              <a:cxnLst>
                <a:cxn ang="0">
                  <a:pos x="connsiteX0" y="connsiteY0"/>
                </a:cxn>
                <a:cxn ang="0">
                  <a:pos x="connsiteX1" y="connsiteY1"/>
                </a:cxn>
                <a:cxn ang="0">
                  <a:pos x="connsiteX2" y="connsiteY2"/>
                </a:cxn>
              </a:cxnLst>
              <a:rect l="l" t="t" r="r" b="b"/>
              <a:pathLst>
                <a:path w="1555432" h="1621155">
                  <a:moveTo>
                    <a:pt x="0" y="0"/>
                  </a:moveTo>
                  <a:lnTo>
                    <a:pt x="1555433" y="597218"/>
                  </a:lnTo>
                  <a:lnTo>
                    <a:pt x="169545" y="1621155"/>
                  </a:lnTo>
                  <a:close/>
                </a:path>
              </a:pathLst>
            </a:custGeom>
            <a:gradFill flip="none" rotWithShape="1">
              <a:gsLst>
                <a:gs pos="0">
                  <a:schemeClr val="accent1">
                    <a:lumMod val="36000"/>
                    <a:lumOff val="64000"/>
                  </a:schemeClr>
                </a:gs>
                <a:gs pos="100000">
                  <a:schemeClr val="accent1">
                    <a:lumMod val="77000"/>
                    <a:lumOff val="23000"/>
                  </a:schemeClr>
                </a:gs>
              </a:gsLst>
              <a:lin ang="2700000" scaled="1"/>
              <a:tileRect/>
            </a:gradFill>
            <a:ln w="48331" cap="flat">
              <a:noFill/>
              <a:prstDash val="solid"/>
              <a:miter/>
            </a:ln>
          </p:spPr>
          <p:txBody>
            <a:bodyPr rtlCol="0" anchor="ctr"/>
            <a:lstStyle/>
            <a:p>
              <a:endParaRPr lang="zh-CN" altLang="en-US"/>
            </a:p>
          </p:txBody>
        </p:sp>
        <p:sp>
          <p:nvSpPr>
            <p:cNvPr id="21" name="椭圆 20">
              <a:extLst>
                <a:ext uri="{FF2B5EF4-FFF2-40B4-BE49-F238E27FC236}">
                  <a16:creationId xmlns:a16="http://schemas.microsoft.com/office/drawing/2014/main" id="{434AF372-C8DE-0782-05BA-9FDA859D7B4C}"/>
                </a:ext>
              </a:extLst>
            </p:cNvPr>
            <p:cNvSpPr/>
            <p:nvPr>
              <p:custDataLst>
                <p:tags r:id="rId32"/>
              </p:custDataLst>
            </p:nvPr>
          </p:nvSpPr>
          <p:spPr>
            <a:xfrm rot="20464926">
              <a:off x="7437" y="7477"/>
              <a:ext cx="4454" cy="930"/>
            </a:xfrm>
            <a:prstGeom prst="ellipse">
              <a:avLst/>
            </a:prstGeom>
            <a:noFill/>
            <a:ln w="9525">
              <a:gradFill flip="none" rotWithShape="1">
                <a:gsLst>
                  <a:gs pos="0">
                    <a:schemeClr val="accent1"/>
                  </a:gs>
                  <a:gs pos="100000">
                    <a:schemeClr val="accent1">
                      <a:alpha val="0"/>
                    </a:schemeClr>
                  </a:gs>
                </a:gsLst>
                <a:lin ang="16200000" scaled="1"/>
                <a:tileRect/>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a:extLst>
                <a:ext uri="{FF2B5EF4-FFF2-40B4-BE49-F238E27FC236}">
                  <a16:creationId xmlns:a16="http://schemas.microsoft.com/office/drawing/2014/main" id="{A03963C6-FE26-81E8-5599-72F66679ED91}"/>
                </a:ext>
              </a:extLst>
            </p:cNvPr>
            <p:cNvSpPr/>
            <p:nvPr>
              <p:custDataLst>
                <p:tags r:id="rId33"/>
              </p:custDataLst>
            </p:nvPr>
          </p:nvSpPr>
          <p:spPr>
            <a:xfrm rot="997938">
              <a:off x="7611" y="7477"/>
              <a:ext cx="4105" cy="930"/>
            </a:xfrm>
            <a:prstGeom prst="ellipse">
              <a:avLst/>
            </a:prstGeom>
            <a:noFill/>
            <a:ln w="19050">
              <a:gradFill flip="none" rotWithShape="1">
                <a:gsLst>
                  <a:gs pos="0">
                    <a:schemeClr val="accent1"/>
                  </a:gs>
                  <a:gs pos="100000">
                    <a:schemeClr val="accent1">
                      <a:alpha val="0"/>
                    </a:schemeClr>
                  </a:gs>
                </a:gsLst>
                <a:lin ang="16200000" scaled="1"/>
                <a:tileRect/>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a:extLst>
                <a:ext uri="{FF2B5EF4-FFF2-40B4-BE49-F238E27FC236}">
                  <a16:creationId xmlns:a16="http://schemas.microsoft.com/office/drawing/2014/main" id="{906F4D9F-D130-DF21-5EB5-0FC81F1265AD}"/>
                </a:ext>
              </a:extLst>
            </p:cNvPr>
            <p:cNvSpPr/>
            <p:nvPr>
              <p:custDataLst>
                <p:tags r:id="rId34"/>
              </p:custDataLst>
            </p:nvPr>
          </p:nvSpPr>
          <p:spPr>
            <a:xfrm rot="19668910">
              <a:off x="7310" y="7477"/>
              <a:ext cx="4454" cy="930"/>
            </a:xfrm>
            <a:prstGeom prst="ellipse">
              <a:avLst/>
            </a:prstGeom>
            <a:noFill/>
            <a:ln w="19050">
              <a:gradFill flip="none" rotWithShape="1">
                <a:gsLst>
                  <a:gs pos="1000">
                    <a:schemeClr val="accent1">
                      <a:lumMod val="60000"/>
                      <a:lumOff val="40000"/>
                    </a:schemeClr>
                  </a:gs>
                  <a:gs pos="100000">
                    <a:schemeClr val="accent1">
                      <a:alpha val="0"/>
                    </a:schemeClr>
                  </a:gs>
                </a:gsLst>
                <a:lin ang="16200000" scaled="1"/>
                <a:tileRect/>
              </a:gra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任意多边形: 形状 21">
            <a:extLst>
              <a:ext uri="{FF2B5EF4-FFF2-40B4-BE49-F238E27FC236}">
                <a16:creationId xmlns:a16="http://schemas.microsoft.com/office/drawing/2014/main" id="{1D5E43D9-5853-1763-90FB-5975F56974CD}"/>
              </a:ext>
            </a:extLst>
          </p:cNvPr>
          <p:cNvSpPr/>
          <p:nvPr>
            <p:custDataLst>
              <p:tags r:id="rId3"/>
            </p:custDataLst>
          </p:nvPr>
        </p:nvSpPr>
        <p:spPr>
          <a:xfrm>
            <a:off x="631556" y="3258972"/>
            <a:ext cx="10122535" cy="3015615"/>
          </a:xfrm>
          <a:custGeom>
            <a:avLst/>
            <a:gdLst>
              <a:gd name="connsiteX0" fmla="*/ 4924244 w 9848488"/>
              <a:gd name="connsiteY0" fmla="*/ 0 h 2006368"/>
              <a:gd name="connsiteX1" fmla="*/ 9775437 w 9848488"/>
              <a:gd name="connsiteY1" fmla="*/ 1858432 h 2006368"/>
              <a:gd name="connsiteX2" fmla="*/ 9848488 w 9848488"/>
              <a:gd name="connsiteY2" fmla="*/ 2006368 h 2006368"/>
              <a:gd name="connsiteX3" fmla="*/ 0 w 9848488"/>
              <a:gd name="connsiteY3" fmla="*/ 2006368 h 2006368"/>
              <a:gd name="connsiteX4" fmla="*/ 73051 w 9848488"/>
              <a:gd name="connsiteY4" fmla="*/ 1858432 h 2006368"/>
              <a:gd name="connsiteX5" fmla="*/ 4924244 w 9848488"/>
              <a:gd name="connsiteY5" fmla="*/ 0 h 2006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848488" h="2006368">
                <a:moveTo>
                  <a:pt x="4924244" y="0"/>
                </a:moveTo>
                <a:cubicBezTo>
                  <a:pt x="7203603" y="0"/>
                  <a:pt x="9132307" y="781751"/>
                  <a:pt x="9775437" y="1858432"/>
                </a:cubicBezTo>
                <a:lnTo>
                  <a:pt x="9848488" y="2006368"/>
                </a:lnTo>
                <a:lnTo>
                  <a:pt x="0" y="2006368"/>
                </a:lnTo>
                <a:lnTo>
                  <a:pt x="73051" y="1858432"/>
                </a:lnTo>
                <a:cubicBezTo>
                  <a:pt x="716182" y="781751"/>
                  <a:pt x="2644886" y="0"/>
                  <a:pt x="4924244" y="0"/>
                </a:cubicBezTo>
                <a:close/>
              </a:path>
            </a:pathLst>
          </a:custGeom>
          <a:noFill/>
          <a:ln w="15875">
            <a:gradFill>
              <a:gsLst>
                <a:gs pos="0">
                  <a:schemeClr val="accent1">
                    <a:lumMod val="40000"/>
                    <a:lumOff val="60000"/>
                  </a:schemeClr>
                </a:gs>
                <a:gs pos="92000">
                  <a:schemeClr val="accent1">
                    <a:alpha val="0"/>
                  </a:schemeClr>
                </a:gs>
              </a:gsLst>
              <a:lin ang="5400000" scaled="1"/>
            </a:gra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a:extLst>
              <a:ext uri="{FF2B5EF4-FFF2-40B4-BE49-F238E27FC236}">
                <a16:creationId xmlns:a16="http://schemas.microsoft.com/office/drawing/2014/main" id="{1F41C341-2380-E41A-43CD-C8459C427803}"/>
              </a:ext>
            </a:extLst>
          </p:cNvPr>
          <p:cNvGrpSpPr/>
          <p:nvPr>
            <p:custDataLst>
              <p:tags r:id="rId4"/>
            </p:custDataLst>
          </p:nvPr>
        </p:nvGrpSpPr>
        <p:grpSpPr>
          <a:xfrm>
            <a:off x="2039221" y="1543117"/>
            <a:ext cx="3134360" cy="2061210"/>
            <a:chOff x="9096" y="2990"/>
            <a:chExt cx="4936" cy="3246"/>
          </a:xfrm>
        </p:grpSpPr>
        <p:sp>
          <p:nvSpPr>
            <p:cNvPr id="51" name="椭圆 50">
              <a:extLst>
                <a:ext uri="{FF2B5EF4-FFF2-40B4-BE49-F238E27FC236}">
                  <a16:creationId xmlns:a16="http://schemas.microsoft.com/office/drawing/2014/main" id="{9B4E7631-5DD1-F512-37B0-7F84FA6B66D2}"/>
                </a:ext>
              </a:extLst>
            </p:cNvPr>
            <p:cNvSpPr/>
            <p:nvPr>
              <p:custDataLst>
                <p:tags r:id="rId20"/>
              </p:custDataLst>
            </p:nvPr>
          </p:nvSpPr>
          <p:spPr>
            <a:xfrm>
              <a:off x="11446" y="6005"/>
              <a:ext cx="231" cy="231"/>
            </a:xfrm>
            <a:prstGeom prst="ellipse">
              <a:avLst/>
            </a:prstGeom>
            <a:solidFill>
              <a:srgbClr val="FFFFFF"/>
            </a:solidFill>
            <a:ln w="3175">
              <a:solidFill>
                <a:schemeClr val="accent1"/>
              </a:solidFill>
            </a:ln>
            <a:effectLst>
              <a:outerShdw blurRad="63500" sx="102000" sy="102000" algn="ctr" rotWithShape="0">
                <a:schemeClr val="accent1">
                  <a:lumMod val="7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a:extLst>
                <a:ext uri="{FF2B5EF4-FFF2-40B4-BE49-F238E27FC236}">
                  <a16:creationId xmlns:a16="http://schemas.microsoft.com/office/drawing/2014/main" id="{45FEBB0B-FBD2-04A8-6A8D-7CCF9856E9E9}"/>
                </a:ext>
              </a:extLst>
            </p:cNvPr>
            <p:cNvSpPr/>
            <p:nvPr>
              <p:custDataLst>
                <p:tags r:id="rId21"/>
              </p:custDataLst>
            </p:nvPr>
          </p:nvSpPr>
          <p:spPr>
            <a:xfrm>
              <a:off x="11490" y="6049"/>
              <a:ext cx="142" cy="142"/>
            </a:xfrm>
            <a:prstGeom prst="ellipse">
              <a:avLst/>
            </a:prstGeom>
            <a:gradFill>
              <a:gsLst>
                <a:gs pos="1000">
                  <a:schemeClr val="accent1">
                    <a:lumMod val="75000"/>
                  </a:schemeClr>
                </a:gs>
                <a:gs pos="100000">
                  <a:schemeClr val="accent1"/>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a:extLst>
                <a:ext uri="{FF2B5EF4-FFF2-40B4-BE49-F238E27FC236}">
                  <a16:creationId xmlns:a16="http://schemas.microsoft.com/office/drawing/2014/main" id="{6681574B-EF56-E995-C5C2-FD8570944C9A}"/>
                </a:ext>
              </a:extLst>
            </p:cNvPr>
            <p:cNvSpPr/>
            <p:nvPr>
              <p:custDataLst>
                <p:tags r:id="rId22"/>
              </p:custDataLst>
            </p:nvPr>
          </p:nvSpPr>
          <p:spPr>
            <a:xfrm>
              <a:off x="9096" y="2990"/>
              <a:ext cx="4936" cy="2031"/>
            </a:xfrm>
            <a:prstGeom prst="rect">
              <a:avLst/>
            </a:prstGeom>
            <a:noFill/>
            <a:ln>
              <a:solidFill>
                <a:schemeClr val="accent1">
                  <a:lumMod val="40000"/>
                  <a:lumOff val="60000"/>
                </a:schemeClr>
              </a:solidFill>
            </a:ln>
          </p:spPr>
          <p:txBody>
            <a:bodyPr wrap="square" lIns="0" tIns="0" rIns="0" bIns="0" rtlCol="0" anchor="ctr" anchorCtr="0">
              <a:noAutofit/>
            </a:bodyPr>
            <a:lstStyle/>
            <a:p>
              <a:pPr algn="ctr">
                <a:lnSpc>
                  <a:spcPct val="150000"/>
                </a:lnSpc>
                <a:spcBef>
                  <a:spcPct val="0"/>
                </a:spcBef>
                <a:spcAft>
                  <a:spcPct val="0"/>
                </a:spcAft>
              </a:pPr>
              <a:r>
                <a:rPr lang="en-US" sz="1400" b="1" dirty="0">
                  <a:solidFill>
                    <a:schemeClr val="tx1">
                      <a:lumMod val="85000"/>
                      <a:lumOff val="15000"/>
                    </a:schemeClr>
                  </a:solidFill>
                  <a:latin typeface="Arial" panose="020B0604020202020204" pitchFamily="34" charset="0"/>
                  <a:cs typeface="Arial" panose="020B0604020202020204" pitchFamily="34" charset="0"/>
                  <a:sym typeface="+mn-ea"/>
                </a:rPr>
                <a:t>Technology Setting:</a:t>
              </a:r>
            </a:p>
            <a:p>
              <a:pPr algn="just">
                <a:lnSpc>
                  <a:spcPct val="150000"/>
                </a:lnSpc>
                <a:spcBef>
                  <a:spcPct val="0"/>
                </a:spcBef>
                <a:spcAft>
                  <a:spcPct val="0"/>
                </a:spcAft>
              </a:pPr>
              <a:r>
                <a:rPr lang="en-US" sz="1400" b="1" dirty="0">
                  <a:solidFill>
                    <a:schemeClr val="tx1">
                      <a:lumMod val="85000"/>
                      <a:lumOff val="15000"/>
                    </a:schemeClr>
                  </a:solidFill>
                  <a:latin typeface="Arial" panose="020B0604020202020204" pitchFamily="34" charset="0"/>
                  <a:cs typeface="Arial" panose="020B0604020202020204" pitchFamily="34" charset="0"/>
                  <a:sym typeface="+mn-ea"/>
                </a:rPr>
                <a:t>Wearing VR glasses on a treadmill based on the user's real-time action speed.</a:t>
              </a:r>
            </a:p>
          </p:txBody>
        </p:sp>
        <p:cxnSp>
          <p:nvCxnSpPr>
            <p:cNvPr id="54" name="直接连接符 53">
              <a:extLst>
                <a:ext uri="{FF2B5EF4-FFF2-40B4-BE49-F238E27FC236}">
                  <a16:creationId xmlns:a16="http://schemas.microsoft.com/office/drawing/2014/main" id="{48DCB3AD-3B68-1CB2-7B7D-1990030F729B}"/>
                </a:ext>
              </a:extLst>
            </p:cNvPr>
            <p:cNvCxnSpPr/>
            <p:nvPr>
              <p:custDataLst>
                <p:tags r:id="rId23"/>
              </p:custDataLst>
            </p:nvPr>
          </p:nvCxnSpPr>
          <p:spPr>
            <a:xfrm flipV="1">
              <a:off x="11563" y="4982"/>
              <a:ext cx="0" cy="1022"/>
            </a:xfrm>
            <a:prstGeom prst="line">
              <a:avLst/>
            </a:prstGeom>
            <a:noFill/>
            <a:ln>
              <a:gradFill flip="none" rotWithShape="1">
                <a:gsLst>
                  <a:gs pos="0">
                    <a:schemeClr val="accent1">
                      <a:alpha val="0"/>
                    </a:schemeClr>
                  </a:gs>
                  <a:gs pos="100000">
                    <a:schemeClr val="accent1"/>
                  </a:gs>
                </a:gsLst>
                <a:lin ang="16200000" scaled="0"/>
                <a:tileRect/>
              </a:gradFill>
            </a:ln>
          </p:spPr>
          <p:style>
            <a:lnRef idx="2">
              <a:schemeClr val="accent1">
                <a:shade val="15000"/>
              </a:schemeClr>
            </a:lnRef>
            <a:fillRef idx="1">
              <a:schemeClr val="accent1"/>
            </a:fillRef>
            <a:effectRef idx="0">
              <a:schemeClr val="accent1"/>
            </a:effectRef>
            <a:fontRef idx="minor">
              <a:schemeClr val="lt1"/>
            </a:fontRef>
          </p:style>
        </p:cxnSp>
      </p:grpSp>
      <p:grpSp>
        <p:nvGrpSpPr>
          <p:cNvPr id="55" name="组合 54">
            <a:extLst>
              <a:ext uri="{FF2B5EF4-FFF2-40B4-BE49-F238E27FC236}">
                <a16:creationId xmlns:a16="http://schemas.microsoft.com/office/drawing/2014/main" id="{74F5428D-86EE-6A09-60EB-59A037E99958}"/>
              </a:ext>
            </a:extLst>
          </p:cNvPr>
          <p:cNvGrpSpPr/>
          <p:nvPr>
            <p:custDataLst>
              <p:tags r:id="rId5"/>
            </p:custDataLst>
          </p:nvPr>
        </p:nvGrpSpPr>
        <p:grpSpPr>
          <a:xfrm>
            <a:off x="120599" y="3180180"/>
            <a:ext cx="2634619" cy="1814737"/>
            <a:chOff x="2811" y="4230"/>
            <a:chExt cx="4061" cy="2469"/>
          </a:xfrm>
        </p:grpSpPr>
        <p:sp>
          <p:nvSpPr>
            <p:cNvPr id="56" name="椭圆 55">
              <a:extLst>
                <a:ext uri="{FF2B5EF4-FFF2-40B4-BE49-F238E27FC236}">
                  <a16:creationId xmlns:a16="http://schemas.microsoft.com/office/drawing/2014/main" id="{F86FE910-7BBB-AAB8-5465-E6708E3F1F79}"/>
                </a:ext>
              </a:extLst>
            </p:cNvPr>
            <p:cNvSpPr/>
            <p:nvPr>
              <p:custDataLst>
                <p:tags r:id="rId16"/>
              </p:custDataLst>
            </p:nvPr>
          </p:nvSpPr>
          <p:spPr>
            <a:xfrm>
              <a:off x="4764" y="6468"/>
              <a:ext cx="231" cy="231"/>
            </a:xfrm>
            <a:prstGeom prst="ellipse">
              <a:avLst/>
            </a:prstGeom>
            <a:solidFill>
              <a:srgbClr val="FFFFFF"/>
            </a:solidFill>
            <a:ln w="3175">
              <a:solidFill>
                <a:schemeClr val="accent1"/>
              </a:solidFill>
            </a:ln>
            <a:effectLst>
              <a:outerShdw blurRad="63500" sx="102000" sy="102000" algn="ctr" rotWithShape="0">
                <a:schemeClr val="accent1">
                  <a:lumMod val="7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a:extLst>
                <a:ext uri="{FF2B5EF4-FFF2-40B4-BE49-F238E27FC236}">
                  <a16:creationId xmlns:a16="http://schemas.microsoft.com/office/drawing/2014/main" id="{A7E85FD6-3765-CFC5-C851-1BD7C6CAC83E}"/>
                </a:ext>
              </a:extLst>
            </p:cNvPr>
            <p:cNvSpPr/>
            <p:nvPr>
              <p:custDataLst>
                <p:tags r:id="rId17"/>
              </p:custDataLst>
            </p:nvPr>
          </p:nvSpPr>
          <p:spPr>
            <a:xfrm>
              <a:off x="4809" y="6512"/>
              <a:ext cx="142" cy="142"/>
            </a:xfrm>
            <a:prstGeom prst="ellipse">
              <a:avLst/>
            </a:prstGeom>
            <a:gradFill>
              <a:gsLst>
                <a:gs pos="1000">
                  <a:schemeClr val="accent1">
                    <a:lumMod val="75000"/>
                  </a:schemeClr>
                </a:gs>
                <a:gs pos="100000">
                  <a:schemeClr val="accent1"/>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矩形 57">
              <a:extLst>
                <a:ext uri="{FF2B5EF4-FFF2-40B4-BE49-F238E27FC236}">
                  <a16:creationId xmlns:a16="http://schemas.microsoft.com/office/drawing/2014/main" id="{538F8060-30B2-7DC6-2C68-32C33EB49A62}"/>
                </a:ext>
              </a:extLst>
            </p:cNvPr>
            <p:cNvSpPr/>
            <p:nvPr>
              <p:custDataLst>
                <p:tags r:id="rId18"/>
              </p:custDataLst>
            </p:nvPr>
          </p:nvSpPr>
          <p:spPr>
            <a:xfrm>
              <a:off x="2811" y="4230"/>
              <a:ext cx="4061" cy="1314"/>
            </a:xfrm>
            <a:prstGeom prst="rect">
              <a:avLst/>
            </a:prstGeom>
            <a:noFill/>
            <a:ln>
              <a:solidFill>
                <a:schemeClr val="accent1">
                  <a:lumMod val="40000"/>
                  <a:lumOff val="60000"/>
                </a:schemeClr>
              </a:solidFill>
            </a:ln>
          </p:spPr>
          <p:txBody>
            <a:bodyPr wrap="square" lIns="0" tIns="0" rIns="0" bIns="0" rtlCol="0" anchor="t" anchorCtr="0">
              <a:noAutofit/>
            </a:bodyPr>
            <a:lstStyle/>
            <a:p>
              <a:pPr algn="ctr">
                <a:lnSpc>
                  <a:spcPct val="150000"/>
                </a:lnSpc>
                <a:spcBef>
                  <a:spcPct val="0"/>
                </a:spcBef>
                <a:spcAft>
                  <a:spcPct val="0"/>
                </a:spcAft>
              </a:pPr>
              <a:r>
                <a:rPr lang="en-US" altLang="zh-CN" sz="1400" b="1" dirty="0">
                  <a:solidFill>
                    <a:schemeClr val="tx1">
                      <a:lumMod val="85000"/>
                      <a:lumOff val="15000"/>
                    </a:schemeClr>
                  </a:solidFill>
                  <a:latin typeface="Arial" panose="020B0604020202020204" pitchFamily="34" charset="0"/>
                  <a:cs typeface="Arial" panose="020B0604020202020204" pitchFamily="34" charset="0"/>
                  <a:sym typeface="+mn-ea"/>
                </a:rPr>
                <a:t>Price Setting:</a:t>
              </a:r>
            </a:p>
            <a:p>
              <a:pPr algn="just">
                <a:lnSpc>
                  <a:spcPct val="150000"/>
                </a:lnSpc>
                <a:spcBef>
                  <a:spcPct val="0"/>
                </a:spcBef>
                <a:spcAft>
                  <a:spcPct val="0"/>
                </a:spcAft>
              </a:pPr>
              <a:r>
                <a:rPr lang="en-US" altLang="zh-CN" sz="1400" b="1" dirty="0">
                  <a:solidFill>
                    <a:schemeClr val="tx1">
                      <a:lumMod val="85000"/>
                      <a:lumOff val="15000"/>
                    </a:schemeClr>
                  </a:solidFill>
                  <a:latin typeface="Arial" panose="020B0604020202020204" pitchFamily="34" charset="0"/>
                  <a:cs typeface="Arial" panose="020B0604020202020204" pitchFamily="34" charset="0"/>
                  <a:sym typeface="+mn-ea"/>
                </a:rPr>
                <a:t>30 pounds (to experience an occupation for 30 minutes)</a:t>
              </a:r>
            </a:p>
          </p:txBody>
        </p:sp>
        <p:cxnSp>
          <p:nvCxnSpPr>
            <p:cNvPr id="59" name="直接连接符 99">
              <a:extLst>
                <a:ext uri="{FF2B5EF4-FFF2-40B4-BE49-F238E27FC236}">
                  <a16:creationId xmlns:a16="http://schemas.microsoft.com/office/drawing/2014/main" id="{DFFE1C16-E884-08AA-1835-58390A8DFE9D}"/>
                </a:ext>
              </a:extLst>
            </p:cNvPr>
            <p:cNvCxnSpPr/>
            <p:nvPr>
              <p:custDataLst>
                <p:tags r:id="rId19"/>
              </p:custDataLst>
            </p:nvPr>
          </p:nvCxnSpPr>
          <p:spPr>
            <a:xfrm flipV="1">
              <a:off x="4882" y="5445"/>
              <a:ext cx="0" cy="1022"/>
            </a:xfrm>
            <a:prstGeom prst="line">
              <a:avLst/>
            </a:prstGeom>
            <a:noFill/>
            <a:ln>
              <a:gradFill flip="none" rotWithShape="1">
                <a:gsLst>
                  <a:gs pos="0">
                    <a:schemeClr val="accent1">
                      <a:alpha val="0"/>
                    </a:schemeClr>
                  </a:gs>
                  <a:gs pos="100000">
                    <a:schemeClr val="accent1"/>
                  </a:gs>
                </a:gsLst>
                <a:lin ang="16200000" scaled="0"/>
                <a:tileRect/>
              </a:gradFill>
            </a:ln>
          </p:spPr>
          <p:style>
            <a:lnRef idx="2">
              <a:schemeClr val="accent1">
                <a:shade val="15000"/>
              </a:schemeClr>
            </a:lnRef>
            <a:fillRef idx="1">
              <a:schemeClr val="accent1"/>
            </a:fillRef>
            <a:effectRef idx="0">
              <a:schemeClr val="accent1"/>
            </a:effectRef>
            <a:fontRef idx="minor">
              <a:schemeClr val="lt1"/>
            </a:fontRef>
          </p:style>
        </p:cxnSp>
      </p:grpSp>
      <p:grpSp>
        <p:nvGrpSpPr>
          <p:cNvPr id="75" name="组合 74">
            <a:extLst>
              <a:ext uri="{FF2B5EF4-FFF2-40B4-BE49-F238E27FC236}">
                <a16:creationId xmlns:a16="http://schemas.microsoft.com/office/drawing/2014/main" id="{CB4B66E3-1205-1ED7-1867-C3B7AD882A1A}"/>
              </a:ext>
            </a:extLst>
          </p:cNvPr>
          <p:cNvGrpSpPr/>
          <p:nvPr>
            <p:custDataLst>
              <p:tags r:id="rId6"/>
            </p:custDataLst>
          </p:nvPr>
        </p:nvGrpSpPr>
        <p:grpSpPr>
          <a:xfrm>
            <a:off x="6487778" y="208766"/>
            <a:ext cx="4344606" cy="4010472"/>
            <a:chOff x="12546" y="1397"/>
            <a:chExt cx="5874" cy="5972"/>
          </a:xfrm>
        </p:grpSpPr>
        <p:sp>
          <p:nvSpPr>
            <p:cNvPr id="76" name="椭圆 75">
              <a:extLst>
                <a:ext uri="{FF2B5EF4-FFF2-40B4-BE49-F238E27FC236}">
                  <a16:creationId xmlns:a16="http://schemas.microsoft.com/office/drawing/2014/main" id="{EC0151E8-395D-D8BE-D31B-45CF76E85FF3}"/>
                </a:ext>
              </a:extLst>
            </p:cNvPr>
            <p:cNvSpPr/>
            <p:nvPr>
              <p:custDataLst>
                <p:tags r:id="rId12"/>
              </p:custDataLst>
            </p:nvPr>
          </p:nvSpPr>
          <p:spPr>
            <a:xfrm>
              <a:off x="15368" y="7138"/>
              <a:ext cx="231" cy="231"/>
            </a:xfrm>
            <a:prstGeom prst="ellipse">
              <a:avLst/>
            </a:prstGeom>
            <a:solidFill>
              <a:srgbClr val="FFFFFF"/>
            </a:solidFill>
            <a:ln w="3175">
              <a:solidFill>
                <a:schemeClr val="accent1"/>
              </a:solidFill>
            </a:ln>
            <a:effectLst>
              <a:outerShdw blurRad="63500" sx="102000" sy="102000" algn="ctr" rotWithShape="0">
                <a:schemeClr val="accent1">
                  <a:lumMod val="7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a:extLst>
                <a:ext uri="{FF2B5EF4-FFF2-40B4-BE49-F238E27FC236}">
                  <a16:creationId xmlns:a16="http://schemas.microsoft.com/office/drawing/2014/main" id="{07F5D8CD-C15C-538A-B21F-6C1555639BFC}"/>
                </a:ext>
              </a:extLst>
            </p:cNvPr>
            <p:cNvSpPr/>
            <p:nvPr>
              <p:custDataLst>
                <p:tags r:id="rId13"/>
              </p:custDataLst>
            </p:nvPr>
          </p:nvSpPr>
          <p:spPr>
            <a:xfrm>
              <a:off x="15412" y="7182"/>
              <a:ext cx="142" cy="142"/>
            </a:xfrm>
            <a:prstGeom prst="ellipse">
              <a:avLst/>
            </a:prstGeom>
            <a:gradFill>
              <a:gsLst>
                <a:gs pos="1000">
                  <a:schemeClr val="accent1">
                    <a:lumMod val="75000"/>
                  </a:schemeClr>
                </a:gs>
                <a:gs pos="100000">
                  <a:schemeClr val="accent1"/>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9" name="直接连接符 90">
              <a:extLst>
                <a:ext uri="{FF2B5EF4-FFF2-40B4-BE49-F238E27FC236}">
                  <a16:creationId xmlns:a16="http://schemas.microsoft.com/office/drawing/2014/main" id="{2370245C-64DA-4773-51C0-29964F1F2C67}"/>
                </a:ext>
              </a:extLst>
            </p:cNvPr>
            <p:cNvCxnSpPr/>
            <p:nvPr>
              <p:custDataLst>
                <p:tags r:id="rId14"/>
              </p:custDataLst>
            </p:nvPr>
          </p:nvCxnSpPr>
          <p:spPr>
            <a:xfrm flipV="1">
              <a:off x="15485" y="6115"/>
              <a:ext cx="0" cy="1022"/>
            </a:xfrm>
            <a:prstGeom prst="line">
              <a:avLst/>
            </a:prstGeom>
            <a:noFill/>
            <a:ln>
              <a:gradFill flip="none" rotWithShape="1">
                <a:gsLst>
                  <a:gs pos="0">
                    <a:schemeClr val="accent1">
                      <a:alpha val="0"/>
                    </a:schemeClr>
                  </a:gs>
                  <a:gs pos="100000">
                    <a:schemeClr val="accent1"/>
                  </a:gs>
                </a:gsLst>
                <a:lin ang="16200000" scaled="0"/>
                <a:tileRect/>
              </a:gradFill>
            </a:ln>
          </p:spPr>
          <p:style>
            <a:lnRef idx="2">
              <a:schemeClr val="accent1">
                <a:shade val="15000"/>
              </a:schemeClr>
            </a:lnRef>
            <a:fillRef idx="1">
              <a:schemeClr val="accent1"/>
            </a:fillRef>
            <a:effectRef idx="0">
              <a:schemeClr val="accent1"/>
            </a:effectRef>
            <a:fontRef idx="minor">
              <a:schemeClr val="lt1"/>
            </a:fontRef>
          </p:style>
        </p:cxnSp>
        <p:sp>
          <p:nvSpPr>
            <p:cNvPr id="78" name="矩形 77">
              <a:extLst>
                <a:ext uri="{FF2B5EF4-FFF2-40B4-BE49-F238E27FC236}">
                  <a16:creationId xmlns:a16="http://schemas.microsoft.com/office/drawing/2014/main" id="{2BB4C393-4B90-82B1-9FA5-A9FD930627A8}"/>
                </a:ext>
              </a:extLst>
            </p:cNvPr>
            <p:cNvSpPr/>
            <p:nvPr>
              <p:custDataLst>
                <p:tags r:id="rId15"/>
              </p:custDataLst>
            </p:nvPr>
          </p:nvSpPr>
          <p:spPr>
            <a:xfrm>
              <a:off x="12546" y="1397"/>
              <a:ext cx="5874" cy="4726"/>
            </a:xfrm>
            <a:prstGeom prst="rect">
              <a:avLst/>
            </a:prstGeom>
            <a:noFill/>
            <a:ln>
              <a:solidFill>
                <a:schemeClr val="accent1">
                  <a:lumMod val="40000"/>
                  <a:lumOff val="60000"/>
                </a:schemeClr>
              </a:solidFill>
            </a:ln>
          </p:spPr>
          <p:txBody>
            <a:bodyPr wrap="square" lIns="0" tIns="0" rIns="0" bIns="0" rtlCol="0" anchor="ctr" anchorCtr="0">
              <a:noAutofit/>
            </a:bodyPr>
            <a:lstStyle/>
            <a:p>
              <a:pPr algn="ctr">
                <a:lnSpc>
                  <a:spcPct val="150000"/>
                </a:lnSpc>
                <a:spcBef>
                  <a:spcPct val="0"/>
                </a:spcBef>
                <a:spcAft>
                  <a:spcPct val="0"/>
                </a:spcAft>
              </a:pPr>
              <a:r>
                <a:rPr lang="en-US" altLang="zh-CN" sz="1400" b="1" dirty="0">
                  <a:solidFill>
                    <a:schemeClr val="tx1">
                      <a:lumMod val="85000"/>
                      <a:lumOff val="15000"/>
                    </a:schemeClr>
                  </a:solidFill>
                  <a:latin typeface="Arial" panose="020B0604020202020204" pitchFamily="34" charset="0"/>
                  <a:cs typeface="Arial" panose="020B0604020202020204" pitchFamily="34" charset="0"/>
                  <a:sym typeface="+mn-ea"/>
                </a:rPr>
                <a:t>Experience Setting:</a:t>
              </a:r>
            </a:p>
            <a:p>
              <a:pPr algn="ctr">
                <a:lnSpc>
                  <a:spcPct val="150000"/>
                </a:lnSpc>
                <a:spcBef>
                  <a:spcPct val="0"/>
                </a:spcBef>
                <a:spcAft>
                  <a:spcPct val="0"/>
                </a:spcAft>
              </a:pPr>
              <a:r>
                <a:rPr lang="en-US" altLang="zh-CN" sz="1400" b="1" dirty="0">
                  <a:solidFill>
                    <a:schemeClr val="tx1">
                      <a:lumMod val="85000"/>
                      <a:lumOff val="15000"/>
                    </a:schemeClr>
                  </a:solidFill>
                  <a:latin typeface="Arial" panose="020B0604020202020204" pitchFamily="34" charset="0"/>
                  <a:cs typeface="Arial" panose="020B0604020202020204" pitchFamily="34" charset="0"/>
                  <a:sym typeface="+mn-ea"/>
                </a:rPr>
                <a:t>At the entrance to the virtual community, users are presented with a digital map showing the various career options and basic details. They select a career experience, receive directions and confirm their choice before entering the relevant building. For the 30-minute experience, users can navigate different scenarios and make choices that drive different career storylines.</a:t>
              </a:r>
              <a:endParaRPr lang="zh-CN" altLang="en-US" sz="1400" b="1" dirty="0">
                <a:solidFill>
                  <a:schemeClr val="tx1">
                    <a:lumMod val="85000"/>
                    <a:lumOff val="15000"/>
                  </a:schemeClr>
                </a:solidFill>
                <a:latin typeface="Arial" panose="020B0604020202020204" pitchFamily="34" charset="0"/>
                <a:cs typeface="Arial" panose="020B0604020202020204" pitchFamily="34" charset="0"/>
                <a:sym typeface="+mn-ea"/>
              </a:endParaRPr>
            </a:p>
          </p:txBody>
        </p:sp>
      </p:grpSp>
      <p:pic>
        <p:nvPicPr>
          <p:cNvPr id="11" name="图片 10" descr="e1056a5323b5f092f9b13130fe82a53670f06b503dafb-Rsh8eg">
            <a:extLst>
              <a:ext uri="{FF2B5EF4-FFF2-40B4-BE49-F238E27FC236}">
                <a16:creationId xmlns:a16="http://schemas.microsoft.com/office/drawing/2014/main" id="{BA5EF158-4C33-747A-B6CD-B44137B15539}"/>
              </a:ext>
            </a:extLst>
          </p:cNvPr>
          <p:cNvPicPr>
            <a:picLocks noChangeAspect="1"/>
          </p:cNvPicPr>
          <p:nvPr/>
        </p:nvPicPr>
        <p:blipFill>
          <a:blip r:embed="rId36"/>
          <a:stretch>
            <a:fillRect/>
          </a:stretch>
        </p:blipFill>
        <p:spPr>
          <a:xfrm>
            <a:off x="4380035" y="1878234"/>
            <a:ext cx="3532505" cy="3532505"/>
          </a:xfrm>
          <a:prstGeom prst="rect">
            <a:avLst/>
          </a:prstGeom>
        </p:spPr>
      </p:pic>
      <p:grpSp>
        <p:nvGrpSpPr>
          <p:cNvPr id="80" name="组合 79">
            <a:extLst>
              <a:ext uri="{FF2B5EF4-FFF2-40B4-BE49-F238E27FC236}">
                <a16:creationId xmlns:a16="http://schemas.microsoft.com/office/drawing/2014/main" id="{2F533E67-D25B-9E4D-7591-43BD54D2DCDE}"/>
              </a:ext>
            </a:extLst>
          </p:cNvPr>
          <p:cNvGrpSpPr/>
          <p:nvPr>
            <p:custDataLst>
              <p:tags r:id="rId7"/>
            </p:custDataLst>
          </p:nvPr>
        </p:nvGrpSpPr>
        <p:grpSpPr>
          <a:xfrm>
            <a:off x="9334577" y="4145981"/>
            <a:ext cx="2204490" cy="1457155"/>
            <a:chOff x="3185" y="4580"/>
            <a:chExt cx="3398" cy="2119"/>
          </a:xfrm>
        </p:grpSpPr>
        <p:sp>
          <p:nvSpPr>
            <p:cNvPr id="81" name="椭圆 80">
              <a:extLst>
                <a:ext uri="{FF2B5EF4-FFF2-40B4-BE49-F238E27FC236}">
                  <a16:creationId xmlns:a16="http://schemas.microsoft.com/office/drawing/2014/main" id="{EBB42143-9E9E-927A-F290-BEF800E387C8}"/>
                </a:ext>
              </a:extLst>
            </p:cNvPr>
            <p:cNvSpPr/>
            <p:nvPr>
              <p:custDataLst>
                <p:tags r:id="rId8"/>
              </p:custDataLst>
            </p:nvPr>
          </p:nvSpPr>
          <p:spPr>
            <a:xfrm>
              <a:off x="4764" y="6468"/>
              <a:ext cx="231" cy="231"/>
            </a:xfrm>
            <a:prstGeom prst="ellipse">
              <a:avLst/>
            </a:prstGeom>
            <a:solidFill>
              <a:srgbClr val="FFFFFF"/>
            </a:solidFill>
            <a:ln w="3175">
              <a:solidFill>
                <a:schemeClr val="accent1"/>
              </a:solidFill>
            </a:ln>
            <a:effectLst>
              <a:outerShdw blurRad="63500" sx="102000" sy="102000" algn="ctr" rotWithShape="0">
                <a:schemeClr val="accent1">
                  <a:lumMod val="7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椭圆 81">
              <a:extLst>
                <a:ext uri="{FF2B5EF4-FFF2-40B4-BE49-F238E27FC236}">
                  <a16:creationId xmlns:a16="http://schemas.microsoft.com/office/drawing/2014/main" id="{B7295BE7-0F4A-79BE-6222-8ECC40D581C8}"/>
                </a:ext>
              </a:extLst>
            </p:cNvPr>
            <p:cNvSpPr/>
            <p:nvPr>
              <p:custDataLst>
                <p:tags r:id="rId9"/>
              </p:custDataLst>
            </p:nvPr>
          </p:nvSpPr>
          <p:spPr>
            <a:xfrm>
              <a:off x="4809" y="6512"/>
              <a:ext cx="142" cy="142"/>
            </a:xfrm>
            <a:prstGeom prst="ellipse">
              <a:avLst/>
            </a:prstGeom>
            <a:gradFill>
              <a:gsLst>
                <a:gs pos="1000">
                  <a:schemeClr val="accent1">
                    <a:lumMod val="75000"/>
                  </a:schemeClr>
                </a:gs>
                <a:gs pos="100000">
                  <a:schemeClr val="accent1"/>
                </a:gs>
              </a:gsLst>
              <a:lin ang="16200000" scaled="1"/>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a:extLst>
                <a:ext uri="{FF2B5EF4-FFF2-40B4-BE49-F238E27FC236}">
                  <a16:creationId xmlns:a16="http://schemas.microsoft.com/office/drawing/2014/main" id="{320FABFE-319A-FB52-2275-C2D89E8CB44A}"/>
                </a:ext>
              </a:extLst>
            </p:cNvPr>
            <p:cNvSpPr/>
            <p:nvPr>
              <p:custDataLst>
                <p:tags r:id="rId10"/>
              </p:custDataLst>
            </p:nvPr>
          </p:nvSpPr>
          <p:spPr>
            <a:xfrm>
              <a:off x="3185" y="4580"/>
              <a:ext cx="3398" cy="964"/>
            </a:xfrm>
            <a:prstGeom prst="rect">
              <a:avLst/>
            </a:prstGeom>
            <a:noFill/>
            <a:ln>
              <a:solidFill>
                <a:schemeClr val="accent1">
                  <a:lumMod val="40000"/>
                  <a:lumOff val="60000"/>
                </a:schemeClr>
              </a:solidFill>
            </a:ln>
          </p:spPr>
          <p:txBody>
            <a:bodyPr wrap="square" lIns="0" tIns="0" rIns="0" bIns="0" rtlCol="0" anchor="t" anchorCtr="0">
              <a:noAutofit/>
            </a:bodyPr>
            <a:lstStyle/>
            <a:p>
              <a:pPr algn="ctr">
                <a:lnSpc>
                  <a:spcPct val="150000"/>
                </a:lnSpc>
                <a:spcBef>
                  <a:spcPct val="0"/>
                </a:spcBef>
                <a:spcAft>
                  <a:spcPct val="0"/>
                </a:spcAft>
              </a:pPr>
              <a:r>
                <a:rPr lang="en-US" altLang="zh-CN" sz="1400" b="1" dirty="0">
                  <a:solidFill>
                    <a:schemeClr val="tx1">
                      <a:lumMod val="85000"/>
                      <a:lumOff val="15000"/>
                    </a:schemeClr>
                  </a:solidFill>
                  <a:latin typeface="Arial" panose="020B0604020202020204" pitchFamily="34" charset="0"/>
                  <a:cs typeface="Arial" panose="020B0604020202020204" pitchFamily="34" charset="0"/>
                  <a:sym typeface="+mn-ea"/>
                </a:rPr>
                <a:t>Location:</a:t>
              </a:r>
            </a:p>
            <a:p>
              <a:pPr algn="ctr">
                <a:lnSpc>
                  <a:spcPct val="150000"/>
                </a:lnSpc>
                <a:spcBef>
                  <a:spcPct val="0"/>
                </a:spcBef>
                <a:spcAft>
                  <a:spcPct val="0"/>
                </a:spcAft>
              </a:pPr>
              <a:r>
                <a:rPr lang="en-US" altLang="zh-CN" sz="1400" b="1" dirty="0">
                  <a:solidFill>
                    <a:schemeClr val="tx1">
                      <a:lumMod val="85000"/>
                      <a:lumOff val="15000"/>
                    </a:schemeClr>
                  </a:solidFill>
                  <a:latin typeface="Arial" panose="020B0604020202020204" pitchFamily="34" charset="0"/>
                  <a:cs typeface="Arial" panose="020B0604020202020204" pitchFamily="34" charset="0"/>
                  <a:sym typeface="+mn-ea"/>
                </a:rPr>
                <a:t>Young V&amp;A</a:t>
              </a:r>
            </a:p>
          </p:txBody>
        </p:sp>
        <p:cxnSp>
          <p:nvCxnSpPr>
            <p:cNvPr id="84" name="直接连接符 99">
              <a:extLst>
                <a:ext uri="{FF2B5EF4-FFF2-40B4-BE49-F238E27FC236}">
                  <a16:creationId xmlns:a16="http://schemas.microsoft.com/office/drawing/2014/main" id="{7B2BE752-4761-7ABF-CD42-C930F857B03F}"/>
                </a:ext>
              </a:extLst>
            </p:cNvPr>
            <p:cNvCxnSpPr>
              <a:cxnSpLocks/>
              <a:endCxn id="83" idx="2"/>
            </p:cNvCxnSpPr>
            <p:nvPr>
              <p:custDataLst>
                <p:tags r:id="rId11"/>
              </p:custDataLst>
            </p:nvPr>
          </p:nvCxnSpPr>
          <p:spPr>
            <a:xfrm flipV="1">
              <a:off x="4882" y="5544"/>
              <a:ext cx="2" cy="923"/>
            </a:xfrm>
            <a:prstGeom prst="line">
              <a:avLst/>
            </a:prstGeom>
            <a:noFill/>
            <a:ln>
              <a:gradFill flip="none" rotWithShape="1">
                <a:gsLst>
                  <a:gs pos="0">
                    <a:schemeClr val="accent1">
                      <a:alpha val="0"/>
                    </a:schemeClr>
                  </a:gs>
                  <a:gs pos="100000">
                    <a:schemeClr val="accent1"/>
                  </a:gs>
                </a:gsLst>
                <a:lin ang="16200000" scaled="0"/>
                <a:tileRect/>
              </a:gradFill>
            </a:ln>
          </p:spPr>
          <p:style>
            <a:lnRef idx="2">
              <a:schemeClr val="accent1">
                <a:shade val="15000"/>
              </a:schemeClr>
            </a:lnRef>
            <a:fillRef idx="1">
              <a:schemeClr val="accent1"/>
            </a:fillRef>
            <a:effectRef idx="0">
              <a:schemeClr val="accent1"/>
            </a:effectRef>
            <a:fontRef idx="minor">
              <a:schemeClr val="lt1"/>
            </a:fontRef>
          </p:style>
        </p:cxnSp>
      </p:grpSp>
    </p:spTree>
    <p:extLst>
      <p:ext uri="{BB962C8B-B14F-4D97-AF65-F5344CB8AC3E}">
        <p14:creationId xmlns:p14="http://schemas.microsoft.com/office/powerpoint/2010/main" val="41259923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2C4CC-8A97-BFAD-CBCC-FB53333AAB9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A713F94D-9A12-A237-2E04-8F875589F48F}"/>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740173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F626687-BA6D-119B-896B-80856A6D6911}"/>
              </a:ext>
            </a:extLst>
          </p:cNvPr>
          <p:cNvSpPr>
            <a:spLocks noGrp="1"/>
          </p:cNvSpPr>
          <p:nvPr>
            <p:ph type="title"/>
          </p:nvPr>
        </p:nvSpPr>
        <p:spPr>
          <a:xfrm>
            <a:off x="481013" y="3752849"/>
            <a:ext cx="3572827" cy="2452687"/>
          </a:xfrm>
        </p:spPr>
        <p:txBody>
          <a:bodyPr vert="horz" lIns="91440" tIns="45720" rIns="91440" bIns="45720" rtlCol="0" anchor="ctr">
            <a:normAutofit/>
          </a:bodyPr>
          <a:lstStyle/>
          <a:p>
            <a:r>
              <a:rPr lang="en-US" altLang="zh-CN" sz="3600" dirty="0">
                <a:ln w="0">
                  <a:solidFill>
                    <a:sysClr val="windowText" lastClr="000000"/>
                  </a:solidFill>
                </a:ln>
                <a:effectLst>
                  <a:reflection blurRad="6350" stA="53000" endA="300" endPos="35500" dir="5400000" sy="-90000" algn="bl" rotWithShape="0"/>
                </a:effectLst>
                <a:latin typeface="Arial" panose="020B0604020202020204" pitchFamily="34" charset="0"/>
                <a:cs typeface="Arial" panose="020B0604020202020204" pitchFamily="34" charset="0"/>
              </a:rPr>
              <a:t>Market Analysis</a:t>
            </a:r>
            <a:endParaRPr kumimoji="1" lang="en-US" altLang="zh-CN" sz="3600" dirty="0">
              <a:latin typeface="Arial" panose="020B0604020202020204" pitchFamily="34" charset="0"/>
              <a:cs typeface="Arial" panose="020B0604020202020204" pitchFamily="34" charset="0"/>
            </a:endParaRPr>
          </a:p>
        </p:txBody>
      </p:sp>
      <p:pic>
        <p:nvPicPr>
          <p:cNvPr id="6" name="图片 5" descr="一群人站在街道上走&#10;&#10;描述已自动生成">
            <a:extLst>
              <a:ext uri="{FF2B5EF4-FFF2-40B4-BE49-F238E27FC236}">
                <a16:creationId xmlns:a16="http://schemas.microsoft.com/office/drawing/2014/main" id="{D3C3F5FC-C9AC-A507-B0D4-DE9ACDC6CFE1}"/>
              </a:ext>
            </a:extLst>
          </p:cNvPr>
          <p:cNvPicPr>
            <a:picLocks noChangeAspect="1"/>
          </p:cNvPicPr>
          <p:nvPr/>
        </p:nvPicPr>
        <p:blipFill>
          <a:blip r:embed="rId2"/>
          <a:srcRect t="37987" b="5912"/>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4" name="文本框 3">
            <a:extLst>
              <a:ext uri="{FF2B5EF4-FFF2-40B4-BE49-F238E27FC236}">
                <a16:creationId xmlns:a16="http://schemas.microsoft.com/office/drawing/2014/main" id="{87D64BE1-1963-7F7A-4CD2-73C7E4B9F50F}"/>
              </a:ext>
            </a:extLst>
          </p:cNvPr>
          <p:cNvSpPr txBox="1"/>
          <p:nvPr/>
        </p:nvSpPr>
        <p:spPr>
          <a:xfrm>
            <a:off x="4225574" y="4057650"/>
            <a:ext cx="7485413" cy="2452687"/>
          </a:xfrm>
          <a:prstGeom prst="rect">
            <a:avLst/>
          </a:prstGeom>
        </p:spPr>
        <p:txBody>
          <a:bodyPr vert="horz" lIns="91440" tIns="45720" rIns="91440" bIns="45720" rtlCol="0" anchor="ctr">
            <a:normAutofit/>
          </a:bodyPr>
          <a:lstStyle/>
          <a:p>
            <a:pPr indent="-228600">
              <a:lnSpc>
                <a:spcPct val="90000"/>
              </a:lnSpc>
              <a:spcAft>
                <a:spcPts val="600"/>
              </a:spcAft>
              <a:buFont typeface="Arial" panose="020B0604020202020204" pitchFamily="34" charset="0"/>
              <a:buChar char="•"/>
            </a:pPr>
            <a:r>
              <a:rPr kumimoji="1" lang="en-US" altLang="zh-CN" dirty="0">
                <a:latin typeface="Arial" panose="020B0604020202020204" pitchFamily="34" charset="0"/>
                <a:cs typeface="Arial" panose="020B0604020202020204" pitchFamily="34" charset="0"/>
              </a:rPr>
              <a:t>In the UK, many 8–18-year-olds feel uncertain about their future careers. A survey of 1,000 teens found that 25% felt unprepared for work, with the same proportion leaving school unsure of their future. Over half were nervous about starting a job, fearing mistakes and unfamiliar environments(Abdisamad, 2025). With AI and technological advancements reshaping the job market, adolescents face unprecedented career choices. </a:t>
            </a:r>
            <a:r>
              <a:rPr lang="en-US" altLang="zh-CN" sz="1800" dirty="0">
                <a:effectLst/>
                <a:latin typeface="Arial" panose="020B0604020202020204" pitchFamily="34" charset="0"/>
                <a:ea typeface="DengXian" panose="02010600030101010101" pitchFamily="2" charset="-122"/>
              </a:rPr>
              <a:t>Practical </a:t>
            </a:r>
            <a:r>
              <a:rPr kumimoji="1" lang="en-US" altLang="zh-CN" dirty="0">
                <a:latin typeface="Arial" panose="020B0604020202020204" pitchFamily="34" charset="0"/>
                <a:cs typeface="Arial" panose="020B0604020202020204" pitchFamily="34" charset="0"/>
              </a:rPr>
              <a:t> school career guidance helps them identify strengths, explore options, and prepare for the future workforce(Hamilton, 2025).</a:t>
            </a:r>
          </a:p>
          <a:p>
            <a:pPr indent="-228600">
              <a:lnSpc>
                <a:spcPct val="90000"/>
              </a:lnSpc>
              <a:spcAft>
                <a:spcPts val="600"/>
              </a:spcAft>
              <a:buFont typeface="Arial" panose="020B0604020202020204" pitchFamily="34" charset="0"/>
              <a:buChar char="•"/>
            </a:pPr>
            <a:endParaRPr kumimoji="1" lang="en-US" altLang="zh-CN" dirty="0"/>
          </a:p>
        </p:txBody>
      </p:sp>
    </p:spTree>
    <p:extLst>
      <p:ext uri="{BB962C8B-B14F-4D97-AF65-F5344CB8AC3E}">
        <p14:creationId xmlns:p14="http://schemas.microsoft.com/office/powerpoint/2010/main" val="2934193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id="{8B85B471-90A3-B30B-24B9-E762A39F50AD}"/>
              </a:ext>
            </a:extLst>
          </p:cNvPr>
          <p:cNvPicPr>
            <a:picLocks noChangeAspect="1"/>
          </p:cNvPicPr>
          <p:nvPr/>
        </p:nvPicPr>
        <p:blipFill>
          <a:blip r:embed="rId2">
            <a:alphaModFix amt="42000"/>
          </a:blip>
          <a:stretch>
            <a:fillRect/>
          </a:stretch>
        </p:blipFill>
        <p:spPr>
          <a:xfrm>
            <a:off x="8624047" y="875158"/>
            <a:ext cx="3567953" cy="5970374"/>
          </a:xfrm>
          <a:prstGeom prst="rect">
            <a:avLst/>
          </a:prstGeom>
        </p:spPr>
      </p:pic>
      <p:pic>
        <p:nvPicPr>
          <p:cNvPr id="6" name="图片 5">
            <a:extLst>
              <a:ext uri="{FF2B5EF4-FFF2-40B4-BE49-F238E27FC236}">
                <a16:creationId xmlns:a16="http://schemas.microsoft.com/office/drawing/2014/main" id="{2D9D50B0-CDE6-C9CA-E035-7FF5DCB7B07B}"/>
              </a:ext>
            </a:extLst>
          </p:cNvPr>
          <p:cNvPicPr>
            <a:picLocks noChangeAspect="1"/>
          </p:cNvPicPr>
          <p:nvPr/>
        </p:nvPicPr>
        <p:blipFill>
          <a:blip r:embed="rId3">
            <a:alphaModFix amt="44000"/>
          </a:blip>
          <a:stretch>
            <a:fillRect/>
          </a:stretch>
        </p:blipFill>
        <p:spPr>
          <a:xfrm>
            <a:off x="-44797" y="3479247"/>
            <a:ext cx="3765305" cy="3378753"/>
          </a:xfrm>
          <a:prstGeom prst="rect">
            <a:avLst/>
          </a:prstGeom>
          <a:effectLst>
            <a:outerShdw blurRad="50800" dist="50800" dir="5400000" algn="ctr" rotWithShape="0">
              <a:srgbClr val="000000"/>
            </a:outerShdw>
          </a:effectLst>
          <a:scene3d>
            <a:camera prst="orthographicFront">
              <a:rot lat="0" lon="10800000" rev="0"/>
            </a:camera>
            <a:lightRig rig="threePt" dir="t"/>
          </a:scene3d>
        </p:spPr>
      </p:pic>
      <p:sp>
        <p:nvSpPr>
          <p:cNvPr id="2" name="标题 1">
            <a:extLst>
              <a:ext uri="{FF2B5EF4-FFF2-40B4-BE49-F238E27FC236}">
                <a16:creationId xmlns:a16="http://schemas.microsoft.com/office/drawing/2014/main" id="{C799343F-0530-1263-2CCA-B9B560356D76}"/>
              </a:ext>
            </a:extLst>
          </p:cNvPr>
          <p:cNvSpPr>
            <a:spLocks noGrp="1"/>
          </p:cNvSpPr>
          <p:nvPr>
            <p:ph type="title"/>
          </p:nvPr>
        </p:nvSpPr>
        <p:spPr>
          <a:xfrm>
            <a:off x="3924300" y="0"/>
            <a:ext cx="4343400" cy="801523"/>
          </a:xfrm>
        </p:spPr>
        <p:txBody>
          <a:bodyPr/>
          <a:lstStyle/>
          <a:p>
            <a:r>
              <a:rPr lang="en" altLang="zh-CN"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t>Target Audience</a:t>
            </a:r>
            <a:endParaRPr lang="zh-CN" altLang="en-US"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endParaRPr>
          </a:p>
        </p:txBody>
      </p:sp>
      <p:sp>
        <p:nvSpPr>
          <p:cNvPr id="3" name="内容占位符 2">
            <a:extLst>
              <a:ext uri="{FF2B5EF4-FFF2-40B4-BE49-F238E27FC236}">
                <a16:creationId xmlns:a16="http://schemas.microsoft.com/office/drawing/2014/main" id="{E62E2DD9-C65F-A863-42E9-B15065E5340B}"/>
              </a:ext>
            </a:extLst>
          </p:cNvPr>
          <p:cNvSpPr>
            <a:spLocks noGrp="1"/>
          </p:cNvSpPr>
          <p:nvPr>
            <p:ph idx="1"/>
          </p:nvPr>
        </p:nvSpPr>
        <p:spPr>
          <a:xfrm>
            <a:off x="351937" y="971557"/>
            <a:ext cx="3221527" cy="5525186"/>
          </a:xfrm>
          <a:custGeom>
            <a:avLst/>
            <a:gdLst>
              <a:gd name="connsiteX0" fmla="*/ 0 w 3221527"/>
              <a:gd name="connsiteY0" fmla="*/ 0 h 5525186"/>
              <a:gd name="connsiteX1" fmla="*/ 3221527 w 3221527"/>
              <a:gd name="connsiteY1" fmla="*/ 0 h 5525186"/>
              <a:gd name="connsiteX2" fmla="*/ 3221527 w 3221527"/>
              <a:gd name="connsiteY2" fmla="*/ 5525186 h 5525186"/>
              <a:gd name="connsiteX3" fmla="*/ 0 w 3221527"/>
              <a:gd name="connsiteY3" fmla="*/ 5525186 h 5525186"/>
              <a:gd name="connsiteX4" fmla="*/ 0 w 3221527"/>
              <a:gd name="connsiteY4" fmla="*/ 0 h 55251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21527" h="5525186" fill="none" extrusionOk="0">
                <a:moveTo>
                  <a:pt x="0" y="0"/>
                </a:moveTo>
                <a:cubicBezTo>
                  <a:pt x="1153285" y="-49533"/>
                  <a:pt x="2007137" y="-14809"/>
                  <a:pt x="3221527" y="0"/>
                </a:cubicBezTo>
                <a:cubicBezTo>
                  <a:pt x="3309166" y="2291777"/>
                  <a:pt x="3148848" y="3264855"/>
                  <a:pt x="3221527" y="5525186"/>
                </a:cubicBezTo>
                <a:cubicBezTo>
                  <a:pt x="2181154" y="5476955"/>
                  <a:pt x="450920" y="5609641"/>
                  <a:pt x="0" y="5525186"/>
                </a:cubicBezTo>
                <a:cubicBezTo>
                  <a:pt x="-38581" y="3802503"/>
                  <a:pt x="63341" y="2319797"/>
                  <a:pt x="0" y="0"/>
                </a:cubicBezTo>
                <a:close/>
              </a:path>
              <a:path w="3221527" h="5525186" stroke="0" extrusionOk="0">
                <a:moveTo>
                  <a:pt x="0" y="0"/>
                </a:moveTo>
                <a:cubicBezTo>
                  <a:pt x="514939" y="118645"/>
                  <a:pt x="2442216" y="116012"/>
                  <a:pt x="3221527" y="0"/>
                </a:cubicBezTo>
                <a:cubicBezTo>
                  <a:pt x="3088645" y="2075093"/>
                  <a:pt x="3306478" y="3436957"/>
                  <a:pt x="3221527" y="5525186"/>
                </a:cubicBezTo>
                <a:cubicBezTo>
                  <a:pt x="2167201" y="5659786"/>
                  <a:pt x="853824" y="5367990"/>
                  <a:pt x="0" y="5525186"/>
                </a:cubicBezTo>
                <a:cubicBezTo>
                  <a:pt x="-20187" y="3628601"/>
                  <a:pt x="-152480" y="1291160"/>
                  <a:pt x="0" y="0"/>
                </a:cubicBezTo>
                <a:close/>
              </a:path>
            </a:pathLst>
          </a:custGeom>
          <a:ln>
            <a:solidFill>
              <a:schemeClr val="tx1"/>
            </a:solidFill>
            <a:extLst>
              <a:ext uri="{C807C97D-BFC1-408E-A445-0C87EB9F89A2}">
                <ask:lineSketchStyleProps xmlns:ask="http://schemas.microsoft.com/office/drawing/2018/sketchyshapes" sd="1219033472">
                  <ask:type>
                    <ask:lineSketchCurved/>
                  </ask:type>
                </ask:lineSketchStyleProps>
              </a:ext>
            </a:extLst>
          </a:ln>
        </p:spPr>
        <p:txBody>
          <a:bodyPr>
            <a:normAutofit fontScale="25000" lnSpcReduction="20000"/>
          </a:bodyPr>
          <a:lstStyle/>
          <a:p>
            <a:pPr marL="0" indent="0" algn="ctr">
              <a:buNone/>
            </a:pPr>
            <a:endParaRPr kumimoji="1" lang="en" altLang="zh-CN" sz="7200" b="1" dirty="0">
              <a:latin typeface="Arial" panose="020B0604020202020204" pitchFamily="34" charset="0"/>
              <a:cs typeface="Arial" panose="020B0604020202020204" pitchFamily="34" charset="0"/>
            </a:endParaRPr>
          </a:p>
          <a:p>
            <a:pPr marL="0" indent="0" algn="ctr">
              <a:buNone/>
            </a:pPr>
            <a:r>
              <a:rPr kumimoji="1" lang="en" altLang="zh-CN" sz="7200" b="1" dirty="0">
                <a:latin typeface="Arial" panose="020B0604020202020204" pitchFamily="34" charset="0"/>
                <a:cs typeface="Arial" panose="020B0604020202020204" pitchFamily="34" charset="0"/>
              </a:rPr>
              <a:t>A. 8-12 years old </a:t>
            </a:r>
            <a:endParaRPr kumimoji="1" lang="en" altLang="zh-CN" sz="3300" b="1" dirty="0">
              <a:latin typeface="Arial" panose="020B0604020202020204" pitchFamily="34" charset="0"/>
              <a:cs typeface="Arial" panose="020B0604020202020204" pitchFamily="34" charset="0"/>
            </a:endParaRPr>
          </a:p>
          <a:p>
            <a:pPr>
              <a:lnSpc>
                <a:spcPct val="120000"/>
              </a:lnSpc>
            </a:pPr>
            <a:r>
              <a:rPr kumimoji="1" lang="en" altLang="zh-CN" sz="6400" dirty="0">
                <a:latin typeface="Arial" panose="020B0604020202020204" pitchFamily="34" charset="0"/>
                <a:cs typeface="Arial" panose="020B0604020202020204" pitchFamily="34" charset="0"/>
              </a:rPr>
              <a:t>Children at this stage are naturally curious, beginning to accumulate knowledge and develop cognitively. While lacking clear occupational concepts, immersive experiences help them intuitively grasp different jobs</a:t>
            </a:r>
            <a:r>
              <a:rPr kumimoji="1" lang="en-US" altLang="zh-CN" sz="6400" dirty="0">
                <a:latin typeface="Arial" panose="020B0604020202020204" pitchFamily="34" charset="0"/>
                <a:cs typeface="Arial" panose="020B0604020202020204" pitchFamily="34" charset="0"/>
              </a:rPr>
              <a:t>.</a:t>
            </a:r>
            <a:endParaRPr kumimoji="1" lang="en" altLang="zh-CN" sz="6400" dirty="0">
              <a:latin typeface="Arial" panose="020B0604020202020204" pitchFamily="34" charset="0"/>
              <a:cs typeface="Arial" panose="020B0604020202020204" pitchFamily="34" charset="0"/>
            </a:endParaRPr>
          </a:p>
          <a:p>
            <a:pPr>
              <a:lnSpc>
                <a:spcPct val="120000"/>
              </a:lnSpc>
            </a:pPr>
            <a:r>
              <a:rPr kumimoji="1" lang="en" altLang="zh-CN" sz="6400" dirty="0">
                <a:latin typeface="Arial" panose="020B0604020202020204" pitchFamily="34" charset="0"/>
                <a:cs typeface="Arial" panose="020B0604020202020204" pitchFamily="34" charset="0"/>
              </a:rPr>
              <a:t>Mission Objective</a:t>
            </a:r>
            <a:r>
              <a:rPr kumimoji="1" lang="en-US" altLang="zh-CN" sz="4800" dirty="0">
                <a:solidFill>
                  <a:srgbClr val="404040"/>
                </a:solidFill>
                <a:latin typeface="Inter"/>
                <a:cs typeface="Arial" panose="020B0604020202020204" pitchFamily="34" charset="0"/>
              </a:rPr>
              <a:t>: </a:t>
            </a:r>
            <a:r>
              <a:rPr lang="en" altLang="zh-CN" sz="6400" b="0" i="0" u="none" strike="noStrike" dirty="0">
                <a:effectLst/>
                <a:latin typeface="Arial" panose="020B0604020202020204" pitchFamily="34" charset="0"/>
                <a:cs typeface="Arial" panose="020B0604020202020204" pitchFamily="34" charset="0"/>
              </a:rPr>
              <a:t>Occupational Science + immersive fun interaction boosts kids' understanding of social roles through doctor, firefighter, chef experiences, fostering interest and responsibility.</a:t>
            </a:r>
            <a:endParaRPr kumimoji="1" lang="zh-CN" altLang="en-US" sz="6400" dirty="0">
              <a:latin typeface="Arial" panose="020B0604020202020204" pitchFamily="34" charset="0"/>
              <a:cs typeface="Arial" panose="020B0604020202020204" pitchFamily="34" charset="0"/>
            </a:endParaRPr>
          </a:p>
        </p:txBody>
      </p:sp>
      <p:sp>
        <p:nvSpPr>
          <p:cNvPr id="4" name="内容占位符 2">
            <a:extLst>
              <a:ext uri="{FF2B5EF4-FFF2-40B4-BE49-F238E27FC236}">
                <a16:creationId xmlns:a16="http://schemas.microsoft.com/office/drawing/2014/main" id="{8801A1C6-ABFD-B13E-4898-943A88F20453}"/>
              </a:ext>
            </a:extLst>
          </p:cNvPr>
          <p:cNvSpPr txBox="1">
            <a:spLocks/>
          </p:cNvSpPr>
          <p:nvPr/>
        </p:nvSpPr>
        <p:spPr>
          <a:xfrm>
            <a:off x="4258596" y="971557"/>
            <a:ext cx="3323972" cy="5525186"/>
          </a:xfrm>
          <a:custGeom>
            <a:avLst/>
            <a:gdLst>
              <a:gd name="connsiteX0" fmla="*/ 0 w 3323972"/>
              <a:gd name="connsiteY0" fmla="*/ 0 h 5525186"/>
              <a:gd name="connsiteX1" fmla="*/ 3323972 w 3323972"/>
              <a:gd name="connsiteY1" fmla="*/ 0 h 5525186"/>
              <a:gd name="connsiteX2" fmla="*/ 3323972 w 3323972"/>
              <a:gd name="connsiteY2" fmla="*/ 5525186 h 5525186"/>
              <a:gd name="connsiteX3" fmla="*/ 0 w 3323972"/>
              <a:gd name="connsiteY3" fmla="*/ 5525186 h 5525186"/>
              <a:gd name="connsiteX4" fmla="*/ 0 w 3323972"/>
              <a:gd name="connsiteY4" fmla="*/ 0 h 55251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3972" h="5525186" fill="none" extrusionOk="0">
                <a:moveTo>
                  <a:pt x="0" y="0"/>
                </a:moveTo>
                <a:cubicBezTo>
                  <a:pt x="676919" y="-49533"/>
                  <a:pt x="1823472" y="-14809"/>
                  <a:pt x="3323972" y="0"/>
                </a:cubicBezTo>
                <a:cubicBezTo>
                  <a:pt x="3411611" y="2291777"/>
                  <a:pt x="3251293" y="3264855"/>
                  <a:pt x="3323972" y="5525186"/>
                </a:cubicBezTo>
                <a:cubicBezTo>
                  <a:pt x="1971870" y="5476955"/>
                  <a:pt x="718739" y="5609641"/>
                  <a:pt x="0" y="5525186"/>
                </a:cubicBezTo>
                <a:cubicBezTo>
                  <a:pt x="-38581" y="3802503"/>
                  <a:pt x="63341" y="2319797"/>
                  <a:pt x="0" y="0"/>
                </a:cubicBezTo>
                <a:close/>
              </a:path>
              <a:path w="3323972" h="5525186" stroke="0" extrusionOk="0">
                <a:moveTo>
                  <a:pt x="0" y="0"/>
                </a:moveTo>
                <a:cubicBezTo>
                  <a:pt x="1195467" y="118645"/>
                  <a:pt x="2027315" y="116012"/>
                  <a:pt x="3323972" y="0"/>
                </a:cubicBezTo>
                <a:cubicBezTo>
                  <a:pt x="3191090" y="2075093"/>
                  <a:pt x="3408923" y="3436957"/>
                  <a:pt x="3323972" y="5525186"/>
                </a:cubicBezTo>
                <a:cubicBezTo>
                  <a:pt x="1736198" y="5659786"/>
                  <a:pt x="1144324" y="5367990"/>
                  <a:pt x="0" y="5525186"/>
                </a:cubicBezTo>
                <a:cubicBezTo>
                  <a:pt x="-20187" y="3628601"/>
                  <a:pt x="-152480" y="1291160"/>
                  <a:pt x="0" y="0"/>
                </a:cubicBezTo>
                <a:close/>
              </a:path>
            </a:pathLst>
          </a:custGeom>
          <a:ln>
            <a:solidFill>
              <a:schemeClr val="tx1"/>
            </a:solidFill>
            <a:extLst>
              <a:ext uri="{C807C97D-BFC1-408E-A445-0C87EB9F89A2}">
                <ask:lineSketchStyleProps xmlns:ask="http://schemas.microsoft.com/office/drawing/2018/sketchyshapes" sd="1219033472">
                  <a:prstGeom prst="rect">
                    <a:avLst/>
                  </a:prstGeom>
                  <ask:type>
                    <ask:lineSketchCurved/>
                  </ask:type>
                </ask:lineSketchStyleProps>
              </a:ext>
            </a:extLst>
          </a:ln>
        </p:spPr>
        <p:txBody>
          <a:bodyPr vert="horz" lIns="91440" tIns="45720" rIns="91440" bIns="45720" rtlCol="0">
            <a:normAutofit fontScale="3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kumimoji="1" lang="en" altLang="zh-CN" sz="7200" b="1" dirty="0">
              <a:latin typeface="Arial" panose="020B0604020202020204" pitchFamily="34" charset="0"/>
              <a:cs typeface="Arial" panose="020B0604020202020204" pitchFamily="34" charset="0"/>
            </a:endParaRPr>
          </a:p>
          <a:p>
            <a:pPr marL="0" indent="0" algn="ctr">
              <a:buFont typeface="Arial" panose="020B0604020202020204" pitchFamily="34" charset="0"/>
              <a:buNone/>
            </a:pPr>
            <a:r>
              <a:rPr kumimoji="1" lang="en" altLang="zh-CN" sz="5500" b="1" dirty="0">
                <a:latin typeface="Arial" panose="020B0604020202020204" pitchFamily="34" charset="0"/>
                <a:cs typeface="Arial" panose="020B0604020202020204" pitchFamily="34" charset="0"/>
              </a:rPr>
              <a:t>B. 13-15 years old </a:t>
            </a:r>
          </a:p>
          <a:p>
            <a:pPr>
              <a:lnSpc>
                <a:spcPct val="120000"/>
              </a:lnSpc>
            </a:pPr>
            <a:r>
              <a:rPr kumimoji="1" lang="en" altLang="zh-CN" sz="4900" dirty="0">
                <a:latin typeface="Arial" panose="020B0604020202020204" pitchFamily="34" charset="0"/>
                <a:cs typeface="Arial" panose="020B0604020202020204" pitchFamily="34" charset="0"/>
              </a:rPr>
              <a:t>Adolescents in this age group explore personal interests and future paths. They grasp career concepts more deeply and can engage in complex tasks, such as VR teamwork and role-playing.</a:t>
            </a:r>
          </a:p>
          <a:p>
            <a:pPr>
              <a:lnSpc>
                <a:spcPct val="120000"/>
              </a:lnSpc>
            </a:pPr>
            <a:r>
              <a:rPr kumimoji="1" lang="en" altLang="zh-CN" sz="4900" dirty="0">
                <a:latin typeface="Arial" panose="020B0604020202020204" pitchFamily="34" charset="0"/>
                <a:cs typeface="Arial" panose="020B0604020202020204" pitchFamily="34" charset="0"/>
              </a:rPr>
              <a:t>Mission Objective: </a:t>
            </a:r>
            <a:r>
              <a:rPr lang="en" altLang="zh-CN" sz="4900" dirty="0">
                <a:latin typeface="Arial" panose="020B0604020202020204" pitchFamily="34" charset="0"/>
                <a:cs typeface="Arial" panose="020B0604020202020204" pitchFamily="34" charset="0"/>
              </a:rPr>
              <a:t>Detailed career task simulations—like engineers' design workflows or forensic case analysis—boost practical skills and occupational cognition.</a:t>
            </a:r>
            <a:endParaRPr lang="zh-CN" altLang="en-US" sz="4900" dirty="0">
              <a:latin typeface="Arial" panose="020B0604020202020204" pitchFamily="34" charset="0"/>
              <a:cs typeface="Arial" panose="020B0604020202020204" pitchFamily="34" charset="0"/>
            </a:endParaRPr>
          </a:p>
        </p:txBody>
      </p:sp>
      <p:sp>
        <p:nvSpPr>
          <p:cNvPr id="9" name="内容占位符 2">
            <a:extLst>
              <a:ext uri="{FF2B5EF4-FFF2-40B4-BE49-F238E27FC236}">
                <a16:creationId xmlns:a16="http://schemas.microsoft.com/office/drawing/2014/main" id="{61AF1C8C-EEC7-77F3-EF75-2D0C17B18CE5}"/>
              </a:ext>
            </a:extLst>
          </p:cNvPr>
          <p:cNvSpPr txBox="1">
            <a:spLocks/>
          </p:cNvSpPr>
          <p:nvPr/>
        </p:nvSpPr>
        <p:spPr>
          <a:xfrm>
            <a:off x="8267700" y="971557"/>
            <a:ext cx="3323972" cy="5525186"/>
          </a:xfrm>
          <a:custGeom>
            <a:avLst/>
            <a:gdLst>
              <a:gd name="connsiteX0" fmla="*/ 0 w 3323972"/>
              <a:gd name="connsiteY0" fmla="*/ 0 h 5525186"/>
              <a:gd name="connsiteX1" fmla="*/ 3323972 w 3323972"/>
              <a:gd name="connsiteY1" fmla="*/ 0 h 5525186"/>
              <a:gd name="connsiteX2" fmla="*/ 3323972 w 3323972"/>
              <a:gd name="connsiteY2" fmla="*/ 5525186 h 5525186"/>
              <a:gd name="connsiteX3" fmla="*/ 0 w 3323972"/>
              <a:gd name="connsiteY3" fmla="*/ 5525186 h 5525186"/>
              <a:gd name="connsiteX4" fmla="*/ 0 w 3323972"/>
              <a:gd name="connsiteY4" fmla="*/ 0 h 55251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3972" h="5525186" fill="none" extrusionOk="0">
                <a:moveTo>
                  <a:pt x="0" y="0"/>
                </a:moveTo>
                <a:cubicBezTo>
                  <a:pt x="676919" y="-49533"/>
                  <a:pt x="1823472" y="-14809"/>
                  <a:pt x="3323972" y="0"/>
                </a:cubicBezTo>
                <a:cubicBezTo>
                  <a:pt x="3411611" y="2291777"/>
                  <a:pt x="3251293" y="3264855"/>
                  <a:pt x="3323972" y="5525186"/>
                </a:cubicBezTo>
                <a:cubicBezTo>
                  <a:pt x="1971870" y="5476955"/>
                  <a:pt x="718739" y="5609641"/>
                  <a:pt x="0" y="5525186"/>
                </a:cubicBezTo>
                <a:cubicBezTo>
                  <a:pt x="-38581" y="3802503"/>
                  <a:pt x="63341" y="2319797"/>
                  <a:pt x="0" y="0"/>
                </a:cubicBezTo>
                <a:close/>
              </a:path>
              <a:path w="3323972" h="5525186" stroke="0" extrusionOk="0">
                <a:moveTo>
                  <a:pt x="0" y="0"/>
                </a:moveTo>
                <a:cubicBezTo>
                  <a:pt x="1195467" y="118645"/>
                  <a:pt x="2027315" y="116012"/>
                  <a:pt x="3323972" y="0"/>
                </a:cubicBezTo>
                <a:cubicBezTo>
                  <a:pt x="3191090" y="2075093"/>
                  <a:pt x="3408923" y="3436957"/>
                  <a:pt x="3323972" y="5525186"/>
                </a:cubicBezTo>
                <a:cubicBezTo>
                  <a:pt x="1736198" y="5659786"/>
                  <a:pt x="1144324" y="5367990"/>
                  <a:pt x="0" y="5525186"/>
                </a:cubicBezTo>
                <a:cubicBezTo>
                  <a:pt x="-20187" y="3628601"/>
                  <a:pt x="-152480" y="1291160"/>
                  <a:pt x="0" y="0"/>
                </a:cubicBezTo>
                <a:close/>
              </a:path>
            </a:pathLst>
          </a:custGeom>
          <a:ln>
            <a:solidFill>
              <a:schemeClr val="tx1"/>
            </a:solidFill>
            <a:extLst>
              <a:ext uri="{C807C97D-BFC1-408E-A445-0C87EB9F89A2}">
                <ask:lineSketchStyleProps xmlns:ask="http://schemas.microsoft.com/office/drawing/2018/sketchyshapes" sd="1219033472">
                  <a:prstGeom prst="rect">
                    <a:avLst/>
                  </a:prstGeom>
                  <ask:type>
                    <ask:lineSketchCurved/>
                  </ask:type>
                </ask:lineSketchStyleProps>
              </a:ext>
            </a:extLst>
          </a:ln>
        </p:spPr>
        <p:txBody>
          <a:bodyPr vert="horz" lIns="91440" tIns="45720" rIns="91440" bIns="45720" rtlCol="0">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kumimoji="1" lang="en" altLang="zh-CN" sz="7200" b="1" dirty="0">
              <a:latin typeface="Arial" panose="020B0604020202020204" pitchFamily="34" charset="0"/>
              <a:cs typeface="Arial" panose="020B0604020202020204" pitchFamily="34" charset="0"/>
            </a:endParaRPr>
          </a:p>
          <a:p>
            <a:pPr marL="0" indent="0" algn="ctr">
              <a:buNone/>
            </a:pPr>
            <a:r>
              <a:rPr kumimoji="1" lang="en" altLang="zh-CN" sz="7200" b="1" dirty="0">
                <a:latin typeface="Arial" panose="020B0604020202020204" pitchFamily="34" charset="0"/>
                <a:cs typeface="Arial" panose="020B0604020202020204" pitchFamily="34" charset="0"/>
              </a:rPr>
              <a:t>C. 16-18 years old </a:t>
            </a:r>
          </a:p>
          <a:p>
            <a:pPr>
              <a:lnSpc>
                <a:spcPct val="120000"/>
              </a:lnSpc>
            </a:pPr>
            <a:r>
              <a:rPr kumimoji="1" lang="en" altLang="zh-CN" sz="6400" dirty="0">
                <a:latin typeface="Arial" panose="020B0604020202020204" pitchFamily="34" charset="0"/>
                <a:cs typeface="Arial" panose="020B0604020202020204" pitchFamily="34" charset="0"/>
              </a:rPr>
              <a:t>High school students face critical career planning stages, requiring targeted experiences. With critical thinking skills, they tackle complex challenges like surgical simulations, programming, or marketing tasks.</a:t>
            </a:r>
          </a:p>
          <a:p>
            <a:pPr>
              <a:lnSpc>
                <a:spcPct val="120000"/>
              </a:lnSpc>
            </a:pPr>
            <a:r>
              <a:rPr kumimoji="1" lang="en" altLang="zh-CN" sz="6400" dirty="0">
                <a:latin typeface="Arial" panose="020B0604020202020204" pitchFamily="34" charset="0"/>
                <a:cs typeface="Arial" panose="020B0604020202020204" pitchFamily="34" charset="0"/>
              </a:rPr>
              <a:t>Mission Objective: To help them adapt to the vocational environment in advance, to assist in future career planning, and to reduce the risk of blind choices.</a:t>
            </a:r>
            <a:endParaRPr kumimoji="1" lang="zh-CN" altLang="en-US" sz="6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50272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a16="http://schemas.microsoft.com/office/drawing/2014/main" id="{9AE6554F-3338-3CF0-C278-55665A311579}"/>
              </a:ext>
            </a:extLst>
          </p:cNvPr>
          <p:cNvGrpSpPr/>
          <p:nvPr/>
        </p:nvGrpSpPr>
        <p:grpSpPr>
          <a:xfrm>
            <a:off x="0" y="249394"/>
            <a:ext cx="15767807" cy="7138146"/>
            <a:chOff x="0" y="-140073"/>
            <a:chExt cx="15767807" cy="7138146"/>
          </a:xfrm>
        </p:grpSpPr>
        <p:pic>
          <p:nvPicPr>
            <p:cNvPr id="27" name="图片 26" descr="火车在站台旁&#10;&#10;描述已自动生成">
              <a:extLst>
                <a:ext uri="{FF2B5EF4-FFF2-40B4-BE49-F238E27FC236}">
                  <a16:creationId xmlns:a16="http://schemas.microsoft.com/office/drawing/2014/main" id="{6DC031BA-101C-3809-76B2-5D9FA6B8BE96}"/>
                </a:ext>
              </a:extLst>
            </p:cNvPr>
            <p:cNvPicPr>
              <a:picLocks noChangeAspect="1"/>
            </p:cNvPicPr>
            <p:nvPr/>
          </p:nvPicPr>
          <p:blipFill>
            <a:blip r:embed="rId3">
              <a:alphaModFix amt="23000"/>
            </a:blip>
            <a:stretch>
              <a:fillRect/>
            </a:stretch>
          </p:blipFill>
          <p:spPr>
            <a:xfrm>
              <a:off x="0" y="-140073"/>
              <a:ext cx="12485913" cy="7138146"/>
            </a:xfrm>
            <a:prstGeom prst="rect">
              <a:avLst/>
            </a:prstGeom>
            <a:effectLst>
              <a:softEdge rad="595899"/>
            </a:effectLst>
          </p:spPr>
        </p:pic>
        <p:sp>
          <p:nvSpPr>
            <p:cNvPr id="4" name="文本框 3">
              <a:extLst>
                <a:ext uri="{FF2B5EF4-FFF2-40B4-BE49-F238E27FC236}">
                  <a16:creationId xmlns:a16="http://schemas.microsoft.com/office/drawing/2014/main" id="{1281D9FB-8852-4638-E2FA-C06F0D3F4154}"/>
                </a:ext>
              </a:extLst>
            </p:cNvPr>
            <p:cNvSpPr txBox="1"/>
            <p:nvPr/>
          </p:nvSpPr>
          <p:spPr>
            <a:xfrm>
              <a:off x="139157" y="320842"/>
              <a:ext cx="1749659" cy="3785652"/>
            </a:xfrm>
            <a:prstGeom prst="rect">
              <a:avLst/>
            </a:prstGeom>
            <a:noFill/>
            <a:ln>
              <a:noFill/>
            </a:ln>
          </p:spPr>
          <p:txBody>
            <a:bodyPr wrap="square" rtlCol="0">
              <a:spAutoFit/>
            </a:bodyPr>
            <a:lstStyle/>
            <a:p>
              <a:r>
                <a:rPr kumimoji="1" lang="en-US" altLang="zh-CN" sz="1200" b="1">
                  <a:latin typeface="Arial" panose="020B0604020202020204" pitchFamily="34" charset="0"/>
                  <a:cs typeface="Arial" panose="020B0604020202020204" pitchFamily="34" charset="0"/>
                </a:rPr>
                <a:t>Key Partners</a:t>
              </a:r>
            </a:p>
            <a:p>
              <a:pPr marL="285750" indent="-285750">
                <a:buFont typeface="Arial" panose="020B0604020202020204" pitchFamily="34" charset="0"/>
                <a:buChar char="•"/>
              </a:pPr>
              <a:r>
                <a:rPr lang="en" altLang="zh-CN" sz="1200">
                  <a:latin typeface="Arial" panose="020B0604020202020204" pitchFamily="34" charset="0"/>
                  <a:cs typeface="Arial" panose="020B0604020202020204" pitchFamily="34" charset="0"/>
                </a:rPr>
                <a:t>YOUNG V&amp;A Museum (Venue, content collaboration, and branding)</a:t>
              </a:r>
            </a:p>
            <a:p>
              <a:pPr marL="285750" indent="-285750">
                <a:buFont typeface="Arial" panose="020B0604020202020204" pitchFamily="34" charset="0"/>
                <a:buChar char="•"/>
              </a:pPr>
              <a:r>
                <a:rPr lang="en" altLang="zh-CN" sz="1200">
                  <a:latin typeface="Arial" panose="020B0604020202020204" pitchFamily="34" charset="0"/>
                  <a:cs typeface="Arial" panose="020B0604020202020204" pitchFamily="34" charset="0"/>
                </a:rPr>
                <a:t>Educational Institutions (Schools, universities, career guidance organizations)</a:t>
              </a:r>
            </a:p>
            <a:p>
              <a:pPr marL="285750" indent="-285750">
                <a:buFont typeface="Arial" panose="020B0604020202020204" pitchFamily="34" charset="0"/>
                <a:buChar char="•"/>
              </a:pPr>
              <a:r>
                <a:rPr lang="en" altLang="zh-CN" sz="1200">
                  <a:latin typeface="Arial" panose="020B0604020202020204" pitchFamily="34" charset="0"/>
                  <a:cs typeface="Arial" panose="020B0604020202020204" pitchFamily="34" charset="0"/>
                </a:rPr>
                <a:t>Tech Companies (VR hardware &amp; software providers)</a:t>
              </a:r>
            </a:p>
            <a:p>
              <a:pPr marL="285750" indent="-285750">
                <a:buFont typeface="Arial" panose="020B0604020202020204" pitchFamily="34" charset="0"/>
                <a:buChar char="•"/>
              </a:pPr>
              <a:r>
                <a:rPr lang="en" altLang="zh-CN" sz="1200">
                  <a:latin typeface="Arial" panose="020B0604020202020204" pitchFamily="34" charset="0"/>
                  <a:cs typeface="Arial" panose="020B0604020202020204" pitchFamily="34" charset="0"/>
                </a:rPr>
                <a:t>Corporate &amp; Industry Partners (Sponsoring specific career paths)</a:t>
              </a:r>
              <a:endParaRPr kumimoji="1" lang="zh-CN" altLang="en-US" sz="1200">
                <a:latin typeface="Arial" panose="020B0604020202020204" pitchFamily="34" charset="0"/>
                <a:cs typeface="Arial" panose="020B0604020202020204" pitchFamily="34" charset="0"/>
              </a:endParaRPr>
            </a:p>
          </p:txBody>
        </p:sp>
        <p:sp>
          <p:nvSpPr>
            <p:cNvPr id="5" name="文本框 4">
              <a:extLst>
                <a:ext uri="{FF2B5EF4-FFF2-40B4-BE49-F238E27FC236}">
                  <a16:creationId xmlns:a16="http://schemas.microsoft.com/office/drawing/2014/main" id="{A56C3D33-0492-7589-9C43-6357BEC37264}"/>
                </a:ext>
              </a:extLst>
            </p:cNvPr>
            <p:cNvSpPr txBox="1"/>
            <p:nvPr/>
          </p:nvSpPr>
          <p:spPr>
            <a:xfrm>
              <a:off x="1884080" y="305113"/>
              <a:ext cx="2541286" cy="2308324"/>
            </a:xfrm>
            <a:prstGeom prst="rect">
              <a:avLst/>
            </a:prstGeom>
            <a:noFill/>
            <a:ln>
              <a:noFill/>
            </a:ln>
          </p:spPr>
          <p:txBody>
            <a:bodyPr wrap="square" rtlCol="0">
              <a:spAutoFit/>
            </a:bodyPr>
            <a:lstStyle/>
            <a:p>
              <a:r>
                <a:rPr kumimoji="1" lang="en-US" altLang="zh-CN" sz="1200" b="1">
                  <a:latin typeface="Arial" panose="020B0604020202020204" pitchFamily="34" charset="0"/>
                  <a:cs typeface="Arial" panose="020B0604020202020204" pitchFamily="34" charset="0"/>
                </a:rPr>
                <a:t>Key Activities</a:t>
              </a:r>
            </a:p>
            <a:p>
              <a:pPr marL="285750" indent="-285750">
                <a:buFont typeface="Arial" panose="020B0604020202020204" pitchFamily="34" charset="0"/>
                <a:buChar char="•"/>
              </a:pPr>
              <a:r>
                <a:rPr lang="en-US" altLang="zh-CN" sz="1200" b="1">
                  <a:effectLst/>
                  <a:latin typeface="Arial" panose="020B0604020202020204" pitchFamily="34" charset="0"/>
                  <a:ea typeface="DengXian" panose="02010600030101010101" pitchFamily="2" charset="-122"/>
                </a:rPr>
                <a:t>Set up a VR experience zone in YOUNG V&amp;A Museum.</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Technology Development: </a:t>
              </a:r>
              <a:r>
                <a:rPr lang="en" altLang="zh-CN" sz="1200">
                  <a:latin typeface="Arial" panose="020B0604020202020204" pitchFamily="34" charset="0"/>
                  <a:cs typeface="Arial" panose="020B0604020202020204" pitchFamily="34" charset="0"/>
                </a:rPr>
                <a:t>Optimizing for VR hardware &amp; cloud-based streaming.</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Educational Outreach: </a:t>
              </a:r>
              <a:r>
                <a:rPr lang="en" altLang="zh-CN" sz="1200">
                  <a:latin typeface="Arial" panose="020B0604020202020204" pitchFamily="34" charset="0"/>
                  <a:cs typeface="Arial" panose="020B0604020202020204" pitchFamily="34" charset="0"/>
                </a:rPr>
                <a:t>Partnering with schools &amp; government education departments.</a:t>
              </a:r>
              <a:endParaRPr lang="zh-CN" altLang="en-US" sz="1200">
                <a:latin typeface="Arial" panose="020B0604020202020204" pitchFamily="34" charset="0"/>
                <a:cs typeface="Arial" panose="020B0604020202020204" pitchFamily="34" charset="0"/>
              </a:endParaRPr>
            </a:p>
          </p:txBody>
        </p:sp>
        <p:sp>
          <p:nvSpPr>
            <p:cNvPr id="6" name="文本框 5">
              <a:extLst>
                <a:ext uri="{FF2B5EF4-FFF2-40B4-BE49-F238E27FC236}">
                  <a16:creationId xmlns:a16="http://schemas.microsoft.com/office/drawing/2014/main" id="{882FEE17-9CCD-F6DE-CB58-E3CD830E74F1}"/>
                </a:ext>
              </a:extLst>
            </p:cNvPr>
            <p:cNvSpPr txBox="1"/>
            <p:nvPr/>
          </p:nvSpPr>
          <p:spPr>
            <a:xfrm>
              <a:off x="4454073" y="320842"/>
              <a:ext cx="2156534" cy="4154984"/>
            </a:xfrm>
            <a:prstGeom prst="rect">
              <a:avLst/>
            </a:prstGeom>
            <a:noFill/>
            <a:ln>
              <a:noFill/>
            </a:ln>
          </p:spPr>
          <p:txBody>
            <a:bodyPr wrap="square" rtlCol="0">
              <a:spAutoFit/>
            </a:bodyPr>
            <a:lstStyle/>
            <a:p>
              <a:r>
                <a:rPr kumimoji="1" lang="en-US" altLang="zh-CN" sz="1200" b="1">
                  <a:latin typeface="Arial" panose="020B0604020202020204" pitchFamily="34" charset="0"/>
                  <a:cs typeface="Arial" panose="020B0604020202020204" pitchFamily="34" charset="0"/>
                </a:rPr>
                <a:t>Value Propositions</a:t>
              </a:r>
            </a:p>
            <a:p>
              <a:pPr indent="-285750">
                <a:buFont typeface="Arial" panose="020B0604020202020204" pitchFamily="34" charset="0"/>
                <a:buChar char="•"/>
              </a:pPr>
              <a:r>
                <a:rPr lang="en" altLang="zh-CN" sz="1200" b="1">
                  <a:solidFill>
                    <a:srgbClr val="000000"/>
                  </a:solidFill>
                  <a:latin typeface="Arial" panose="020B0604020202020204" pitchFamily="34" charset="0"/>
                  <a:cs typeface="Arial" panose="020B0604020202020204" pitchFamily="34" charset="0"/>
                </a:rPr>
                <a:t>Immersive Career Exploration: </a:t>
              </a:r>
              <a:r>
                <a:rPr lang="en" altLang="zh-CN" sz="1200">
                  <a:solidFill>
                    <a:srgbClr val="000000"/>
                  </a:solidFill>
                  <a:latin typeface="Arial" panose="020B0604020202020204" pitchFamily="34" charset="0"/>
                  <a:cs typeface="Arial" panose="020B0604020202020204" pitchFamily="34" charset="0"/>
                </a:rPr>
                <a:t>Offers an interactive VR-based career experience for 8–18-year-olds.</a:t>
              </a:r>
            </a:p>
            <a:p>
              <a:pPr indent="-285750">
                <a:buFont typeface="Arial" panose="020B0604020202020204" pitchFamily="34" charset="0"/>
                <a:buChar char="•"/>
              </a:pPr>
              <a:r>
                <a:rPr lang="en" altLang="zh-CN" sz="1200" b="1">
                  <a:solidFill>
                    <a:srgbClr val="000000"/>
                  </a:solidFill>
                  <a:latin typeface="Arial" panose="020B0604020202020204" pitchFamily="34" charset="0"/>
                  <a:cs typeface="Arial" panose="020B0604020202020204" pitchFamily="34" charset="0"/>
                </a:rPr>
                <a:t>Educational &amp; Engaging: </a:t>
              </a:r>
              <a:r>
                <a:rPr lang="en" altLang="zh-CN" sz="1200">
                  <a:solidFill>
                    <a:srgbClr val="000000"/>
                  </a:solidFill>
                  <a:latin typeface="Arial" panose="020B0604020202020204" pitchFamily="34" charset="0"/>
                  <a:cs typeface="Arial" panose="020B0604020202020204" pitchFamily="34" charset="0"/>
                </a:rPr>
                <a:t>Combines career guidance with immersive storytelling, enhancing learning outcomes.</a:t>
              </a:r>
            </a:p>
            <a:p>
              <a:pPr indent="-285750">
                <a:buFont typeface="Arial" panose="020B0604020202020204" pitchFamily="34" charset="0"/>
                <a:buChar char="•"/>
              </a:pPr>
              <a:r>
                <a:rPr lang="en" altLang="zh-CN" sz="1200" b="1">
                  <a:solidFill>
                    <a:srgbClr val="000000"/>
                  </a:solidFill>
                  <a:latin typeface="Arial" panose="020B0604020202020204" pitchFamily="34" charset="0"/>
                  <a:cs typeface="Arial" panose="020B0604020202020204" pitchFamily="34" charset="0"/>
                </a:rPr>
                <a:t>Accessibility &amp; Scalability: </a:t>
              </a:r>
              <a:r>
                <a:rPr lang="en" altLang="zh-CN" sz="1200">
                  <a:solidFill>
                    <a:srgbClr val="000000"/>
                  </a:solidFill>
                  <a:latin typeface="Arial" panose="020B0604020202020204" pitchFamily="34" charset="0"/>
                  <a:cs typeface="Arial" panose="020B0604020202020204" pitchFamily="34" charset="0"/>
                </a:rPr>
                <a:t>Can be deployed in museums, schools, and home VR setups.</a:t>
              </a:r>
            </a:p>
            <a:p>
              <a:pPr indent="-285750">
                <a:buFont typeface="Arial" panose="020B0604020202020204" pitchFamily="34" charset="0"/>
                <a:buChar char="•"/>
              </a:pPr>
              <a:r>
                <a:rPr lang="en" altLang="zh-CN" sz="1200" b="1">
                  <a:solidFill>
                    <a:srgbClr val="000000"/>
                  </a:solidFill>
                  <a:latin typeface="Arial" panose="020B0604020202020204" pitchFamily="34" charset="0"/>
                  <a:cs typeface="Arial" panose="020B0604020202020204" pitchFamily="34" charset="0"/>
                </a:rPr>
                <a:t>Cultural &amp; Institutional Collaboration: </a:t>
              </a:r>
              <a:r>
                <a:rPr lang="en" altLang="zh-CN" sz="1200">
                  <a:solidFill>
                    <a:srgbClr val="000000"/>
                  </a:solidFill>
                  <a:latin typeface="Arial" panose="020B0604020202020204" pitchFamily="34" charset="0"/>
                  <a:cs typeface="Arial" panose="020B0604020202020204" pitchFamily="34" charset="0"/>
                </a:rPr>
                <a:t>Leverages V&amp;A Museum’s expertise and collections to create a historically rich career experience.</a:t>
              </a:r>
              <a:endParaRPr lang="zh-CN" altLang="en-US" sz="1200">
                <a:solidFill>
                  <a:srgbClr val="000000"/>
                </a:solidFill>
                <a:latin typeface="Arial" panose="020B0604020202020204" pitchFamily="34" charset="0"/>
                <a:cs typeface="Arial" panose="020B0604020202020204" pitchFamily="34" charset="0"/>
              </a:endParaRPr>
            </a:p>
          </p:txBody>
        </p:sp>
        <p:sp>
          <p:nvSpPr>
            <p:cNvPr id="7" name="文本框 6">
              <a:extLst>
                <a:ext uri="{FF2B5EF4-FFF2-40B4-BE49-F238E27FC236}">
                  <a16:creationId xmlns:a16="http://schemas.microsoft.com/office/drawing/2014/main" id="{5C7459F2-6B5B-B086-519E-B713CA8D854B}"/>
                </a:ext>
              </a:extLst>
            </p:cNvPr>
            <p:cNvSpPr txBox="1"/>
            <p:nvPr/>
          </p:nvSpPr>
          <p:spPr>
            <a:xfrm>
              <a:off x="1893730" y="2830743"/>
              <a:ext cx="2550694" cy="1015663"/>
            </a:xfrm>
            <a:prstGeom prst="rect">
              <a:avLst/>
            </a:prstGeom>
            <a:noFill/>
            <a:ln>
              <a:noFill/>
            </a:ln>
          </p:spPr>
          <p:txBody>
            <a:bodyPr wrap="square" rtlCol="0">
              <a:spAutoFit/>
            </a:bodyPr>
            <a:lstStyle/>
            <a:p>
              <a:r>
                <a:rPr kumimoji="1" lang="en-US" altLang="zh-CN" sz="1200" b="1">
                  <a:latin typeface="Arial" panose="020B0604020202020204" pitchFamily="34" charset="0"/>
                  <a:cs typeface="Arial" panose="020B0604020202020204" pitchFamily="34" charset="0"/>
                </a:rPr>
                <a:t>Key Resources</a:t>
              </a:r>
            </a:p>
            <a:p>
              <a:pPr marL="285750" indent="-285750">
                <a:buFont typeface="Arial" panose="020B0604020202020204" pitchFamily="34" charset="0"/>
                <a:buChar char="•"/>
              </a:pPr>
              <a:r>
                <a:rPr lang="en" altLang="zh-CN" sz="1200">
                  <a:latin typeface="Arial" panose="020B0604020202020204" pitchFamily="34" charset="0"/>
                  <a:cs typeface="Arial" panose="020B0604020202020204" pitchFamily="34" charset="0"/>
                </a:rPr>
                <a:t>VR Technology </a:t>
              </a:r>
            </a:p>
            <a:p>
              <a:pPr marL="285750" indent="-285750">
                <a:buFont typeface="Arial" panose="020B0604020202020204" pitchFamily="34" charset="0"/>
                <a:buChar char="•"/>
              </a:pPr>
              <a:r>
                <a:rPr lang="en" altLang="zh-CN" sz="1200">
                  <a:latin typeface="Arial" panose="020B0604020202020204" pitchFamily="34" charset="0"/>
                  <a:cs typeface="Arial" panose="020B0604020202020204" pitchFamily="34" charset="0"/>
                </a:rPr>
                <a:t>Educational Partnerships</a:t>
              </a:r>
            </a:p>
            <a:p>
              <a:pPr marL="285750" indent="-285750">
                <a:buFont typeface="Arial" panose="020B0604020202020204" pitchFamily="34" charset="0"/>
                <a:buChar char="•"/>
              </a:pPr>
              <a:r>
                <a:rPr lang="en" altLang="zh-CN" sz="1200">
                  <a:latin typeface="Arial" panose="020B0604020202020204" pitchFamily="34" charset="0"/>
                  <a:cs typeface="Arial" panose="020B0604020202020204" pitchFamily="34" charset="0"/>
                </a:rPr>
                <a:t>Funding (Grants, Corporate Sponsorships, Ticket Revenue)</a:t>
              </a:r>
              <a:endParaRPr lang="zh-CN" altLang="en-US" sz="1200">
                <a:latin typeface="Arial" panose="020B0604020202020204" pitchFamily="34" charset="0"/>
                <a:cs typeface="Arial" panose="020B0604020202020204" pitchFamily="34" charset="0"/>
              </a:endParaRPr>
            </a:p>
          </p:txBody>
        </p:sp>
        <p:sp>
          <p:nvSpPr>
            <p:cNvPr id="8" name="文本框 7">
              <a:extLst>
                <a:ext uri="{FF2B5EF4-FFF2-40B4-BE49-F238E27FC236}">
                  <a16:creationId xmlns:a16="http://schemas.microsoft.com/office/drawing/2014/main" id="{3025C50D-CE5E-D201-5809-DA53A771FA25}"/>
                </a:ext>
              </a:extLst>
            </p:cNvPr>
            <p:cNvSpPr txBox="1"/>
            <p:nvPr/>
          </p:nvSpPr>
          <p:spPr>
            <a:xfrm>
              <a:off x="6657093" y="303710"/>
              <a:ext cx="2958738" cy="2308324"/>
            </a:xfrm>
            <a:prstGeom prst="rect">
              <a:avLst/>
            </a:prstGeom>
            <a:noFill/>
            <a:ln>
              <a:noFill/>
            </a:ln>
          </p:spPr>
          <p:txBody>
            <a:bodyPr wrap="square" rtlCol="0">
              <a:spAutoFit/>
            </a:bodyPr>
            <a:lstStyle/>
            <a:p>
              <a:r>
                <a:rPr kumimoji="1" lang="en-US" altLang="zh-CN" sz="1200" b="1">
                  <a:latin typeface="Arial" panose="020B0604020202020204" pitchFamily="34" charset="0"/>
                  <a:cs typeface="Arial" panose="020B0604020202020204" pitchFamily="34" charset="0"/>
                </a:rPr>
                <a:t>Customer Relationships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Personalized Learning Paths:</a:t>
              </a:r>
              <a:r>
                <a:rPr lang="en" altLang="zh-CN" sz="1200">
                  <a:latin typeface="Arial" panose="020B0604020202020204" pitchFamily="34" charset="0"/>
                  <a:cs typeface="Arial" panose="020B0604020202020204" pitchFamily="34" charset="0"/>
                </a:rPr>
                <a:t> Tailored VR career simulations based on user interests.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Community Engagement:</a:t>
              </a:r>
              <a:r>
                <a:rPr lang="en" altLang="zh-CN" sz="1200">
                  <a:latin typeface="Arial" panose="020B0604020202020204" pitchFamily="34" charset="0"/>
                  <a:cs typeface="Arial" panose="020B0604020202020204" pitchFamily="34" charset="0"/>
                </a:rPr>
                <a:t> Integration with educational platforms, forums, and feedback loops.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Partnership with Schools &amp; Career Advisors:</a:t>
              </a:r>
              <a:r>
                <a:rPr lang="en" altLang="zh-CN" sz="1200">
                  <a:latin typeface="Arial" panose="020B0604020202020204" pitchFamily="34" charset="0"/>
                  <a:cs typeface="Arial" panose="020B0604020202020204" pitchFamily="34" charset="0"/>
                </a:rPr>
                <a:t> Embedding experiences into career counseling programs.</a:t>
              </a:r>
              <a:endParaRPr lang="zh-CN" altLang="en-US" sz="1200">
                <a:latin typeface="Arial" panose="020B0604020202020204" pitchFamily="34" charset="0"/>
                <a:cs typeface="Arial" panose="020B0604020202020204" pitchFamily="34" charset="0"/>
              </a:endParaRPr>
            </a:p>
          </p:txBody>
        </p:sp>
        <p:sp>
          <p:nvSpPr>
            <p:cNvPr id="9" name="矩形 8">
              <a:extLst>
                <a:ext uri="{FF2B5EF4-FFF2-40B4-BE49-F238E27FC236}">
                  <a16:creationId xmlns:a16="http://schemas.microsoft.com/office/drawing/2014/main" id="{356E44EE-04FC-F8BC-0BDD-DE25DA66C3E2}"/>
                </a:ext>
              </a:extLst>
            </p:cNvPr>
            <p:cNvSpPr/>
            <p:nvPr/>
          </p:nvSpPr>
          <p:spPr>
            <a:xfrm>
              <a:off x="134422" y="302307"/>
              <a:ext cx="1749659" cy="429159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1" name="矩形 10">
              <a:extLst>
                <a:ext uri="{FF2B5EF4-FFF2-40B4-BE49-F238E27FC236}">
                  <a16:creationId xmlns:a16="http://schemas.microsoft.com/office/drawing/2014/main" id="{3D8CC0A3-22C8-97F1-3FA5-33AF5D0A94AA}"/>
                </a:ext>
              </a:extLst>
            </p:cNvPr>
            <p:cNvSpPr/>
            <p:nvPr/>
          </p:nvSpPr>
          <p:spPr>
            <a:xfrm>
              <a:off x="4442796" y="302307"/>
              <a:ext cx="2211464" cy="429159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2" name="矩形 11">
              <a:extLst>
                <a:ext uri="{FF2B5EF4-FFF2-40B4-BE49-F238E27FC236}">
                  <a16:creationId xmlns:a16="http://schemas.microsoft.com/office/drawing/2014/main" id="{F919DCC4-1561-F29C-A354-0721DEE0FA45}"/>
                </a:ext>
              </a:extLst>
            </p:cNvPr>
            <p:cNvSpPr/>
            <p:nvPr/>
          </p:nvSpPr>
          <p:spPr>
            <a:xfrm>
              <a:off x="1884081" y="2806183"/>
              <a:ext cx="2550693" cy="179052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3" name="矩形 12">
              <a:extLst>
                <a:ext uri="{FF2B5EF4-FFF2-40B4-BE49-F238E27FC236}">
                  <a16:creationId xmlns:a16="http://schemas.microsoft.com/office/drawing/2014/main" id="{14A7A62A-8FFB-E26F-1D54-D798929E471E}"/>
                </a:ext>
              </a:extLst>
            </p:cNvPr>
            <p:cNvSpPr/>
            <p:nvPr/>
          </p:nvSpPr>
          <p:spPr>
            <a:xfrm>
              <a:off x="1884081" y="302307"/>
              <a:ext cx="2550693" cy="2503876"/>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5" name="矩形 14">
              <a:extLst>
                <a:ext uri="{FF2B5EF4-FFF2-40B4-BE49-F238E27FC236}">
                  <a16:creationId xmlns:a16="http://schemas.microsoft.com/office/drawing/2014/main" id="{A75B63E8-6CEC-4207-9865-819118AFF3DA}"/>
                </a:ext>
              </a:extLst>
            </p:cNvPr>
            <p:cNvSpPr/>
            <p:nvPr/>
          </p:nvSpPr>
          <p:spPr>
            <a:xfrm>
              <a:off x="6666992" y="302307"/>
              <a:ext cx="3237295" cy="229816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6" name="文本框 15">
              <a:extLst>
                <a:ext uri="{FF2B5EF4-FFF2-40B4-BE49-F238E27FC236}">
                  <a16:creationId xmlns:a16="http://schemas.microsoft.com/office/drawing/2014/main" id="{C664A51C-1D4E-D480-9807-BE22CDB6B404}"/>
                </a:ext>
              </a:extLst>
            </p:cNvPr>
            <p:cNvSpPr txBox="1"/>
            <p:nvPr/>
          </p:nvSpPr>
          <p:spPr>
            <a:xfrm>
              <a:off x="6666970" y="2613437"/>
              <a:ext cx="3241528" cy="2123658"/>
            </a:xfrm>
            <a:prstGeom prst="rect">
              <a:avLst/>
            </a:prstGeom>
            <a:noFill/>
            <a:ln>
              <a:noFill/>
            </a:ln>
          </p:spPr>
          <p:txBody>
            <a:bodyPr wrap="square" rtlCol="0">
              <a:spAutoFit/>
            </a:bodyPr>
            <a:lstStyle/>
            <a:p>
              <a:r>
                <a:rPr kumimoji="1" lang="en-US" altLang="zh-CN" sz="1200" b="1">
                  <a:latin typeface="Arial" panose="020B0604020202020204" pitchFamily="34" charset="0"/>
                  <a:cs typeface="Arial" panose="020B0604020202020204" pitchFamily="34" charset="0"/>
                </a:rPr>
                <a:t>Channels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On-site (V&amp;A Museum &amp; Partner Institutions): </a:t>
              </a:r>
              <a:r>
                <a:rPr lang="en" altLang="zh-CN" sz="1200">
                  <a:latin typeface="Arial" panose="020B0604020202020204" pitchFamily="34" charset="0"/>
                  <a:cs typeface="Arial" panose="020B0604020202020204" pitchFamily="34" charset="0"/>
                </a:rPr>
                <a:t>Visitors experience VR through museum installations.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Online (VR Platforms &amp; Schools): </a:t>
              </a:r>
              <a:r>
                <a:rPr lang="en" altLang="zh-CN" sz="1200">
                  <a:latin typeface="Arial" panose="020B0604020202020204" pitchFamily="34" charset="0"/>
                  <a:cs typeface="Arial" panose="020B0604020202020204" pitchFamily="34" charset="0"/>
                </a:rPr>
                <a:t>Cloud-based VR experiences accessible via home &amp; school VR setups.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Marketing &amp; Distribution: </a:t>
              </a:r>
              <a:r>
                <a:rPr lang="en" altLang="zh-CN" sz="1200">
                  <a:latin typeface="Arial" panose="020B0604020202020204" pitchFamily="34" charset="0"/>
                  <a:cs typeface="Arial" panose="020B0604020202020204" pitchFamily="34" charset="0"/>
                </a:rPr>
                <a:t>Social media, educational partnerships, school outreach programs.</a:t>
              </a:r>
              <a:endParaRPr lang="en-US" altLang="zh-CN" sz="1200">
                <a:latin typeface="Arial" panose="020B0604020202020204" pitchFamily="34" charset="0"/>
                <a:cs typeface="Arial" panose="020B0604020202020204" pitchFamily="34" charset="0"/>
              </a:endParaRPr>
            </a:p>
            <a:p>
              <a:endParaRPr kumimoji="1" lang="en-US" altLang="zh-CN" sz="1200" b="1">
                <a:latin typeface="Arial" panose="020B0604020202020204" pitchFamily="34" charset="0"/>
                <a:cs typeface="Arial" panose="020B0604020202020204" pitchFamily="34" charset="0"/>
              </a:endParaRPr>
            </a:p>
          </p:txBody>
        </p:sp>
        <p:sp>
          <p:nvSpPr>
            <p:cNvPr id="17" name="矩形 16">
              <a:extLst>
                <a:ext uri="{FF2B5EF4-FFF2-40B4-BE49-F238E27FC236}">
                  <a16:creationId xmlns:a16="http://schemas.microsoft.com/office/drawing/2014/main" id="{F2D94350-7778-1C8B-0C3C-6745404DDEBF}"/>
                </a:ext>
              </a:extLst>
            </p:cNvPr>
            <p:cNvSpPr/>
            <p:nvPr/>
          </p:nvSpPr>
          <p:spPr>
            <a:xfrm>
              <a:off x="6662759" y="2613437"/>
              <a:ext cx="3241528" cy="198046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8" name="文本框 17">
              <a:extLst>
                <a:ext uri="{FF2B5EF4-FFF2-40B4-BE49-F238E27FC236}">
                  <a16:creationId xmlns:a16="http://schemas.microsoft.com/office/drawing/2014/main" id="{6E48B754-37A6-2C19-04CB-442302955E3C}"/>
                </a:ext>
              </a:extLst>
            </p:cNvPr>
            <p:cNvSpPr txBox="1"/>
            <p:nvPr/>
          </p:nvSpPr>
          <p:spPr>
            <a:xfrm>
              <a:off x="9921208" y="285125"/>
              <a:ext cx="1958487" cy="3416320"/>
            </a:xfrm>
            <a:prstGeom prst="rect">
              <a:avLst/>
            </a:prstGeom>
            <a:noFill/>
            <a:ln>
              <a:noFill/>
            </a:ln>
          </p:spPr>
          <p:txBody>
            <a:bodyPr wrap="square" rtlCol="0">
              <a:spAutoFit/>
            </a:bodyPr>
            <a:lstStyle/>
            <a:p>
              <a:r>
                <a:rPr kumimoji="1" lang="en-US" altLang="zh-CN" sz="1200" b="1">
                  <a:latin typeface="Arial" panose="020B0604020202020204" pitchFamily="34" charset="0"/>
                  <a:cs typeface="Arial" panose="020B0604020202020204" pitchFamily="34" charset="0"/>
                </a:rPr>
                <a:t>Customer Segments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Personalized Learning Paths:</a:t>
              </a:r>
              <a:r>
                <a:rPr lang="en" altLang="zh-CN" sz="1200">
                  <a:latin typeface="Arial" panose="020B0604020202020204" pitchFamily="34" charset="0"/>
                  <a:cs typeface="Arial" panose="020B0604020202020204" pitchFamily="34" charset="0"/>
                </a:rPr>
                <a:t> Tailored VR career simulations based on user interests.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Community Engagement:</a:t>
              </a:r>
              <a:r>
                <a:rPr lang="en" altLang="zh-CN" sz="1200">
                  <a:latin typeface="Arial" panose="020B0604020202020204" pitchFamily="34" charset="0"/>
                  <a:cs typeface="Arial" panose="020B0604020202020204" pitchFamily="34" charset="0"/>
                </a:rPr>
                <a:t> Integration with educational platforms, forums, and feedback loops.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Partnership with Schools &amp; Career Advisors:</a:t>
              </a:r>
              <a:r>
                <a:rPr lang="en" altLang="zh-CN" sz="1200">
                  <a:latin typeface="Arial" panose="020B0604020202020204" pitchFamily="34" charset="0"/>
                  <a:cs typeface="Arial" panose="020B0604020202020204" pitchFamily="34" charset="0"/>
                </a:rPr>
                <a:t> Embedding experiences into career counseling programs.</a:t>
              </a:r>
              <a:endParaRPr lang="zh-CN" altLang="en-US" sz="1200">
                <a:latin typeface="Arial" panose="020B0604020202020204" pitchFamily="34" charset="0"/>
                <a:cs typeface="Arial" panose="020B0604020202020204" pitchFamily="34" charset="0"/>
              </a:endParaRPr>
            </a:p>
          </p:txBody>
        </p:sp>
        <p:sp>
          <p:nvSpPr>
            <p:cNvPr id="19" name="矩形 18">
              <a:extLst>
                <a:ext uri="{FF2B5EF4-FFF2-40B4-BE49-F238E27FC236}">
                  <a16:creationId xmlns:a16="http://schemas.microsoft.com/office/drawing/2014/main" id="{CB7D1228-7797-ED90-0A2D-FD511B09618B}"/>
                </a:ext>
              </a:extLst>
            </p:cNvPr>
            <p:cNvSpPr/>
            <p:nvPr/>
          </p:nvSpPr>
          <p:spPr>
            <a:xfrm>
              <a:off x="9892501" y="302307"/>
              <a:ext cx="1958487" cy="429159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0" name="矩形 19">
              <a:extLst>
                <a:ext uri="{FF2B5EF4-FFF2-40B4-BE49-F238E27FC236}">
                  <a16:creationId xmlns:a16="http://schemas.microsoft.com/office/drawing/2014/main" id="{7C0ADD8A-7535-BE75-B84D-BE9B7AA32C40}"/>
                </a:ext>
              </a:extLst>
            </p:cNvPr>
            <p:cNvSpPr/>
            <p:nvPr/>
          </p:nvSpPr>
          <p:spPr>
            <a:xfrm>
              <a:off x="134422" y="4601981"/>
              <a:ext cx="5783125" cy="1749931"/>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2" name="文本框 21">
              <a:extLst>
                <a:ext uri="{FF2B5EF4-FFF2-40B4-BE49-F238E27FC236}">
                  <a16:creationId xmlns:a16="http://schemas.microsoft.com/office/drawing/2014/main" id="{BE2AEF41-A4A2-7DA7-8562-3EB58C607688}"/>
                </a:ext>
              </a:extLst>
            </p:cNvPr>
            <p:cNvSpPr txBox="1"/>
            <p:nvPr/>
          </p:nvSpPr>
          <p:spPr>
            <a:xfrm>
              <a:off x="139157" y="4564194"/>
              <a:ext cx="5385874" cy="1015663"/>
            </a:xfrm>
            <a:prstGeom prst="rect">
              <a:avLst/>
            </a:prstGeom>
            <a:noFill/>
          </p:spPr>
          <p:txBody>
            <a:bodyPr wrap="square">
              <a:spAutoFit/>
            </a:bodyPr>
            <a:lstStyle/>
            <a:p>
              <a:r>
                <a:rPr kumimoji="1" lang="en-US" altLang="zh-CN" sz="1200" b="1">
                  <a:latin typeface="Arial" panose="020B0604020202020204" pitchFamily="34" charset="0"/>
                  <a:cs typeface="Arial" panose="020B0604020202020204" pitchFamily="34" charset="0"/>
                </a:rPr>
                <a:t>Cost Structures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Fixed Costs:</a:t>
              </a:r>
              <a:r>
                <a:rPr lang="en" altLang="zh-CN" sz="1200">
                  <a:latin typeface="Arial" panose="020B0604020202020204" pitchFamily="34" charset="0"/>
                  <a:cs typeface="Arial" panose="020B0604020202020204" pitchFamily="34" charset="0"/>
                </a:rPr>
                <a:t> VR content development, staff salaries, museum installation costs.</a:t>
              </a:r>
            </a:p>
            <a:p>
              <a:pPr marL="285750" indent="-285750">
                <a:buFont typeface="Arial" panose="020B0604020202020204" pitchFamily="34" charset="0"/>
                <a:buChar char="•"/>
              </a:pPr>
              <a:r>
                <a:rPr lang="en" altLang="zh-CN" sz="1200" b="1">
                  <a:latin typeface="Arial" panose="020B0604020202020204" pitchFamily="34" charset="0"/>
                  <a:cs typeface="Arial" panose="020B0604020202020204" pitchFamily="34" charset="0"/>
                </a:rPr>
                <a:t>Variable Costs:</a:t>
              </a:r>
              <a:r>
                <a:rPr lang="en" altLang="zh-CN" sz="1200">
                  <a:latin typeface="Arial" panose="020B0604020202020204" pitchFamily="34" charset="0"/>
                  <a:cs typeface="Arial" panose="020B0604020202020204" pitchFamily="34" charset="0"/>
                </a:rPr>
                <a:t> VR equipment maintenance, software updates, marketing &amp; outreach.</a:t>
              </a:r>
              <a:endParaRPr lang="zh-CN" altLang="en-US" sz="1200">
                <a:latin typeface="Arial" panose="020B0604020202020204" pitchFamily="34" charset="0"/>
                <a:cs typeface="Arial" panose="020B0604020202020204" pitchFamily="34" charset="0"/>
              </a:endParaRPr>
            </a:p>
          </p:txBody>
        </p:sp>
        <p:sp>
          <p:nvSpPr>
            <p:cNvPr id="23" name="矩形 22">
              <a:extLst>
                <a:ext uri="{FF2B5EF4-FFF2-40B4-BE49-F238E27FC236}">
                  <a16:creationId xmlns:a16="http://schemas.microsoft.com/office/drawing/2014/main" id="{518201DE-3C98-B18E-F0C6-F922E03BBB69}"/>
                </a:ext>
              </a:extLst>
            </p:cNvPr>
            <p:cNvSpPr/>
            <p:nvPr/>
          </p:nvSpPr>
          <p:spPr>
            <a:xfrm>
              <a:off x="5917547" y="4602048"/>
              <a:ext cx="5933441" cy="1749864"/>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25" name="文本框 24">
              <a:extLst>
                <a:ext uri="{FF2B5EF4-FFF2-40B4-BE49-F238E27FC236}">
                  <a16:creationId xmlns:a16="http://schemas.microsoft.com/office/drawing/2014/main" id="{5F7A3DDF-7C04-AF47-F052-CB93A109FD24}"/>
                </a:ext>
              </a:extLst>
            </p:cNvPr>
            <p:cNvSpPr txBox="1"/>
            <p:nvPr/>
          </p:nvSpPr>
          <p:spPr>
            <a:xfrm>
              <a:off x="5917547" y="4601981"/>
              <a:ext cx="9850260" cy="1754326"/>
            </a:xfrm>
            <a:prstGeom prst="rect">
              <a:avLst/>
            </a:prstGeom>
            <a:noFill/>
          </p:spPr>
          <p:txBody>
            <a:bodyPr wrap="square">
              <a:spAutoFit/>
            </a:bodyPr>
            <a:lstStyle/>
            <a:p>
              <a:r>
                <a:rPr kumimoji="1" lang="en-US" altLang="zh-CN" sz="1200" b="1">
                  <a:latin typeface="Arial" panose="020B0604020202020204" pitchFamily="34" charset="0"/>
                  <a:cs typeface="Arial" panose="020B0604020202020204" pitchFamily="34" charset="0"/>
                </a:rPr>
                <a:t>Revenue Streams</a:t>
              </a:r>
            </a:p>
            <a:p>
              <a:r>
                <a:rPr lang="en" altLang="zh-CN" sz="1200" b="1">
                  <a:latin typeface="Arial" panose="020B0604020202020204" pitchFamily="34" charset="0"/>
                  <a:cs typeface="Arial" panose="020B0604020202020204" pitchFamily="34" charset="0"/>
                </a:rPr>
                <a:t>B2C (Direct to Consumers)</a:t>
              </a:r>
              <a:endParaRPr lang="en" altLang="zh-CN" sz="1200">
                <a:latin typeface="Arial" panose="020B0604020202020204" pitchFamily="34" charset="0"/>
                <a:cs typeface="Arial" panose="020B0604020202020204" pitchFamily="34" charset="0"/>
              </a:endParaRPr>
            </a:p>
            <a:p>
              <a:pPr>
                <a:buFont typeface="Arial" panose="020B0604020202020204" pitchFamily="34" charset="0"/>
                <a:buChar char="•"/>
              </a:pPr>
              <a:r>
                <a:rPr lang="en" altLang="zh-CN" sz="1200">
                  <a:latin typeface="Arial" panose="020B0604020202020204" pitchFamily="34" charset="0"/>
                  <a:cs typeface="Arial" panose="020B0604020202020204" pitchFamily="34" charset="0"/>
                </a:rPr>
                <a:t>Ticketed VR experiences at V&amp;A Museum</a:t>
              </a:r>
            </a:p>
            <a:p>
              <a:pPr>
                <a:buFont typeface="Arial" panose="020B0604020202020204" pitchFamily="34" charset="0"/>
                <a:buChar char="•"/>
              </a:pPr>
              <a:r>
                <a:rPr lang="en" altLang="zh-CN" sz="1200">
                  <a:latin typeface="Arial" panose="020B0604020202020204" pitchFamily="34" charset="0"/>
                  <a:cs typeface="Arial" panose="020B0604020202020204" pitchFamily="34" charset="0"/>
                </a:rPr>
                <a:t>Home &amp; school VR subscriptions</a:t>
              </a:r>
            </a:p>
            <a:p>
              <a:pPr>
                <a:buFont typeface="Arial" panose="020B0604020202020204" pitchFamily="34" charset="0"/>
                <a:buChar char="•"/>
              </a:pPr>
              <a:r>
                <a:rPr lang="en" altLang="zh-CN" sz="1200">
                  <a:latin typeface="Arial" panose="020B0604020202020204" pitchFamily="34" charset="0"/>
                  <a:cs typeface="Arial" panose="020B0604020202020204" pitchFamily="34" charset="0"/>
                </a:rPr>
                <a:t>One-time purchases of career experience packs</a:t>
              </a:r>
            </a:p>
            <a:p>
              <a:r>
                <a:rPr lang="en" altLang="zh-CN" sz="1200" b="1">
                  <a:latin typeface="Arial" panose="020B0604020202020204" pitchFamily="34" charset="0"/>
                  <a:cs typeface="Arial" panose="020B0604020202020204" pitchFamily="34" charset="0"/>
                </a:rPr>
                <a:t>B2B (Institutional &amp; Partnerships)</a:t>
              </a:r>
              <a:endParaRPr lang="en" altLang="zh-CN" sz="1200">
                <a:latin typeface="Arial" panose="020B0604020202020204" pitchFamily="34" charset="0"/>
                <a:cs typeface="Arial" panose="020B0604020202020204" pitchFamily="34" charset="0"/>
              </a:endParaRPr>
            </a:p>
            <a:p>
              <a:pPr>
                <a:buFont typeface="Arial" panose="020B0604020202020204" pitchFamily="34" charset="0"/>
                <a:buChar char="•"/>
              </a:pPr>
              <a:r>
                <a:rPr lang="en" altLang="zh-CN" sz="1200">
                  <a:latin typeface="Arial" panose="020B0604020202020204" pitchFamily="34" charset="0"/>
                  <a:cs typeface="Arial" panose="020B0604020202020204" pitchFamily="34" charset="0"/>
                </a:rPr>
                <a:t>Licensing to schools &amp; museums</a:t>
              </a:r>
            </a:p>
            <a:p>
              <a:pPr>
                <a:buFont typeface="Arial" panose="020B0604020202020204" pitchFamily="34" charset="0"/>
                <a:buChar char="•"/>
              </a:pPr>
              <a:r>
                <a:rPr lang="en" altLang="zh-CN" sz="1200">
                  <a:latin typeface="Arial" panose="020B0604020202020204" pitchFamily="34" charset="0"/>
                  <a:cs typeface="Arial" panose="020B0604020202020204" pitchFamily="34" charset="0"/>
                </a:rPr>
                <a:t>Government &amp; educational grants</a:t>
              </a:r>
            </a:p>
            <a:p>
              <a:pPr>
                <a:buFont typeface="Arial" panose="020B0604020202020204" pitchFamily="34" charset="0"/>
                <a:buChar char="•"/>
              </a:pPr>
              <a:r>
                <a:rPr lang="en" altLang="zh-CN" sz="1200">
                  <a:latin typeface="Arial" panose="020B0604020202020204" pitchFamily="34" charset="0"/>
                  <a:cs typeface="Arial" panose="020B0604020202020204" pitchFamily="34" charset="0"/>
                </a:rPr>
                <a:t>Corporate sponsorships &amp; brand collaborations</a:t>
              </a:r>
            </a:p>
          </p:txBody>
        </p:sp>
      </p:grpSp>
      <p:sp>
        <p:nvSpPr>
          <p:cNvPr id="30" name="文本框 29">
            <a:extLst>
              <a:ext uri="{FF2B5EF4-FFF2-40B4-BE49-F238E27FC236}">
                <a16:creationId xmlns:a16="http://schemas.microsoft.com/office/drawing/2014/main" id="{A1610EB0-2766-06FD-9B00-918304ED188C}"/>
              </a:ext>
            </a:extLst>
          </p:cNvPr>
          <p:cNvSpPr txBox="1"/>
          <p:nvPr/>
        </p:nvSpPr>
        <p:spPr>
          <a:xfrm>
            <a:off x="4175112" y="-76966"/>
            <a:ext cx="7882466" cy="769441"/>
          </a:xfrm>
          <a:prstGeom prst="rect">
            <a:avLst/>
          </a:prstGeom>
          <a:noFill/>
        </p:spPr>
        <p:txBody>
          <a:bodyPr wrap="square">
            <a:spAutoFit/>
          </a:bodyPr>
          <a:lstStyle/>
          <a:p>
            <a:r>
              <a:rPr lang="en-US" altLang="zh-CN" sz="4400" dirty="0">
                <a:ln w="0">
                  <a:solidFill>
                    <a:sysClr val="windowText" lastClr="000000"/>
                  </a:solidFill>
                </a:ln>
                <a:effectLst>
                  <a:reflection blurRad="6350" stA="53000" endA="300" endPos="35500" dir="5400000" sy="-90000" algn="bl" rotWithShape="0"/>
                </a:effectLst>
                <a:latin typeface="Arial" panose="020B0604020202020204" pitchFamily="34" charset="0"/>
                <a:cs typeface="Arial" panose="020B0604020202020204" pitchFamily="34" charset="0"/>
              </a:rPr>
              <a:t>Business Model</a:t>
            </a:r>
            <a:endParaRPr lang="zh-CN" altLang="en-US" sz="4400" dirty="0"/>
          </a:p>
        </p:txBody>
      </p:sp>
    </p:spTree>
    <p:extLst>
      <p:ext uri="{BB962C8B-B14F-4D97-AF65-F5344CB8AC3E}">
        <p14:creationId xmlns:p14="http://schemas.microsoft.com/office/powerpoint/2010/main" val="3735543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 name="Rectangle 29">
            <a:extLst>
              <a:ext uri="{FF2B5EF4-FFF2-40B4-BE49-F238E27FC236}">
                <a16:creationId xmlns:a16="http://schemas.microsoft.com/office/drawing/2014/main" id="{8181FC64-B306-4821-98E2-780662EFC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pic>
        <p:nvPicPr>
          <p:cNvPr id="10" name="图片 9" descr="图片包含 人, 男人, 橙子, 舞台&#10;&#10;描述已自动生成">
            <a:extLst>
              <a:ext uri="{FF2B5EF4-FFF2-40B4-BE49-F238E27FC236}">
                <a16:creationId xmlns:a16="http://schemas.microsoft.com/office/drawing/2014/main" id="{4012B25C-75A3-2C34-CFA3-163BAB9D9B36}"/>
              </a:ext>
            </a:extLst>
          </p:cNvPr>
          <p:cNvPicPr>
            <a:picLocks noChangeAspect="1"/>
          </p:cNvPicPr>
          <p:nvPr/>
        </p:nvPicPr>
        <p:blipFill>
          <a:blip r:embed="rId2"/>
          <a:srcRect t="14644" r="1" b="19686"/>
          <a:stretch/>
        </p:blipFill>
        <p:spPr>
          <a:xfrm>
            <a:off x="-5565" y="0"/>
            <a:ext cx="9947062" cy="6857990"/>
          </a:xfrm>
          <a:prstGeom prst="rect">
            <a:avLst/>
          </a:prstGeom>
        </p:spPr>
      </p:pic>
      <p:sp>
        <p:nvSpPr>
          <p:cNvPr id="32" name="Freeform: Shape 31">
            <a:extLst>
              <a:ext uri="{FF2B5EF4-FFF2-40B4-BE49-F238E27FC236}">
                <a16:creationId xmlns:a16="http://schemas.microsoft.com/office/drawing/2014/main" id="{5871FC61-DD4E-47D4-81FD-8A7E7D12B3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986049" y="0"/>
            <a:ext cx="5205951" cy="6858000"/>
          </a:xfrm>
          <a:custGeom>
            <a:avLst/>
            <a:gdLst>
              <a:gd name="connsiteX0" fmla="*/ 0 w 5205951"/>
              <a:gd name="connsiteY0" fmla="*/ 0 h 6858000"/>
              <a:gd name="connsiteX1" fmla="*/ 1709529 w 5205951"/>
              <a:gd name="connsiteY1" fmla="*/ 0 h 6858000"/>
              <a:gd name="connsiteX2" fmla="*/ 2489695 w 5205951"/>
              <a:gd name="connsiteY2" fmla="*/ 0 h 6858000"/>
              <a:gd name="connsiteX3" fmla="*/ 3582928 w 5205951"/>
              <a:gd name="connsiteY3" fmla="*/ 0 h 6858000"/>
              <a:gd name="connsiteX4" fmla="*/ 3605052 w 5205951"/>
              <a:gd name="connsiteY4" fmla="*/ 14997 h 6858000"/>
              <a:gd name="connsiteX5" fmla="*/ 5205951 w 5205951"/>
              <a:gd name="connsiteY5" fmla="*/ 3621656 h 6858000"/>
              <a:gd name="connsiteX6" fmla="*/ 3331601 w 5205951"/>
              <a:gd name="connsiteY6" fmla="*/ 6374814 h 6858000"/>
              <a:gd name="connsiteX7" fmla="*/ 2814953 w 5205951"/>
              <a:gd name="connsiteY7" fmla="*/ 6780599 h 6858000"/>
              <a:gd name="connsiteX8" fmla="*/ 2703197 w 5205951"/>
              <a:gd name="connsiteY8" fmla="*/ 6858000 h 6858000"/>
              <a:gd name="connsiteX9" fmla="*/ 2489695 w 5205951"/>
              <a:gd name="connsiteY9" fmla="*/ 6858000 h 6858000"/>
              <a:gd name="connsiteX10" fmla="*/ 1709529 w 5205951"/>
              <a:gd name="connsiteY10" fmla="*/ 6858000 h 6858000"/>
              <a:gd name="connsiteX11" fmla="*/ 0 w 5205951"/>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205951" h="6858000">
                <a:moveTo>
                  <a:pt x="0" y="0"/>
                </a:moveTo>
                <a:lnTo>
                  <a:pt x="1709529" y="0"/>
                </a:lnTo>
                <a:lnTo>
                  <a:pt x="2489695" y="0"/>
                </a:lnTo>
                <a:lnTo>
                  <a:pt x="3582928" y="0"/>
                </a:lnTo>
                <a:lnTo>
                  <a:pt x="3605052" y="14997"/>
                </a:lnTo>
                <a:cubicBezTo>
                  <a:pt x="4632215" y="754641"/>
                  <a:pt x="5205951" y="2093192"/>
                  <a:pt x="5205951" y="3621656"/>
                </a:cubicBezTo>
                <a:cubicBezTo>
                  <a:pt x="5205951" y="4969131"/>
                  <a:pt x="4277226" y="5602839"/>
                  <a:pt x="3331601" y="6374814"/>
                </a:cubicBezTo>
                <a:cubicBezTo>
                  <a:pt x="3159398" y="6515397"/>
                  <a:pt x="2988771" y="6653108"/>
                  <a:pt x="2814953" y="6780599"/>
                </a:cubicBezTo>
                <a:lnTo>
                  <a:pt x="2703197" y="6858000"/>
                </a:lnTo>
                <a:lnTo>
                  <a:pt x="2489695" y="6858000"/>
                </a:lnTo>
                <a:lnTo>
                  <a:pt x="1709529"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useBgFill="1">
        <p:nvSpPr>
          <p:cNvPr id="34" name="Freeform: Shape 33">
            <a:extLst>
              <a:ext uri="{FF2B5EF4-FFF2-40B4-BE49-F238E27FC236}">
                <a16:creationId xmlns:a16="http://schemas.microsoft.com/office/drawing/2014/main" id="{F9EC3F91-A75C-4F74-867E-E4C28C135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48226" y="0"/>
            <a:ext cx="5043774" cy="6858000"/>
          </a:xfrm>
          <a:custGeom>
            <a:avLst/>
            <a:gdLst>
              <a:gd name="connsiteX0" fmla="*/ 1648981 w 5043774"/>
              <a:gd name="connsiteY0" fmla="*/ 0 h 6858000"/>
              <a:gd name="connsiteX1" fmla="*/ 2759699 w 5043774"/>
              <a:gd name="connsiteY1" fmla="*/ 0 h 6858000"/>
              <a:gd name="connsiteX2" fmla="*/ 3379301 w 5043774"/>
              <a:gd name="connsiteY2" fmla="*/ 0 h 6858000"/>
              <a:gd name="connsiteX3" fmla="*/ 3552342 w 5043774"/>
              <a:gd name="connsiteY3" fmla="*/ 0 h 6858000"/>
              <a:gd name="connsiteX4" fmla="*/ 4617166 w 5043774"/>
              <a:gd name="connsiteY4" fmla="*/ 0 h 6858000"/>
              <a:gd name="connsiteX5" fmla="*/ 4786130 w 5043774"/>
              <a:gd name="connsiteY5" fmla="*/ 0 h 6858000"/>
              <a:gd name="connsiteX6" fmla="*/ 4980168 w 5043774"/>
              <a:gd name="connsiteY6" fmla="*/ 0 h 6858000"/>
              <a:gd name="connsiteX7" fmla="*/ 5043774 w 5043774"/>
              <a:gd name="connsiteY7" fmla="*/ 0 h 6858000"/>
              <a:gd name="connsiteX8" fmla="*/ 5043774 w 5043774"/>
              <a:gd name="connsiteY8" fmla="*/ 6858000 h 6858000"/>
              <a:gd name="connsiteX9" fmla="*/ 4980168 w 5043774"/>
              <a:gd name="connsiteY9" fmla="*/ 6858000 h 6858000"/>
              <a:gd name="connsiteX10" fmla="*/ 4786130 w 5043774"/>
              <a:gd name="connsiteY10" fmla="*/ 6858000 h 6858000"/>
              <a:gd name="connsiteX11" fmla="*/ 4617166 w 5043774"/>
              <a:gd name="connsiteY11" fmla="*/ 6858000 h 6858000"/>
              <a:gd name="connsiteX12" fmla="*/ 3552342 w 5043774"/>
              <a:gd name="connsiteY12" fmla="*/ 6858000 h 6858000"/>
              <a:gd name="connsiteX13" fmla="*/ 3379301 w 5043774"/>
              <a:gd name="connsiteY13" fmla="*/ 6858000 h 6858000"/>
              <a:gd name="connsiteX14" fmla="*/ 2759699 w 5043774"/>
              <a:gd name="connsiteY14" fmla="*/ 6858000 h 6858000"/>
              <a:gd name="connsiteX15" fmla="*/ 2542782 w 5043774"/>
              <a:gd name="connsiteY15" fmla="*/ 6858000 h 6858000"/>
              <a:gd name="connsiteX16" fmla="*/ 2429239 w 5043774"/>
              <a:gd name="connsiteY16" fmla="*/ 6780599 h 6858000"/>
              <a:gd name="connsiteX17" fmla="*/ 1904328 w 5043774"/>
              <a:gd name="connsiteY17" fmla="*/ 6374814 h 6858000"/>
              <a:gd name="connsiteX18" fmla="*/ 0 w 5043774"/>
              <a:gd name="connsiteY18" fmla="*/ 3621656 h 6858000"/>
              <a:gd name="connsiteX19" fmla="*/ 1626503 w 5043774"/>
              <a:gd name="connsiteY19"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43774" h="6858000">
                <a:moveTo>
                  <a:pt x="1648981" y="0"/>
                </a:moveTo>
                <a:lnTo>
                  <a:pt x="2759699" y="0"/>
                </a:lnTo>
                <a:lnTo>
                  <a:pt x="3379301" y="0"/>
                </a:lnTo>
                <a:lnTo>
                  <a:pt x="3552342" y="0"/>
                </a:lnTo>
                <a:lnTo>
                  <a:pt x="4617166" y="0"/>
                </a:lnTo>
                <a:lnTo>
                  <a:pt x="4786130" y="0"/>
                </a:lnTo>
                <a:lnTo>
                  <a:pt x="4980168" y="0"/>
                </a:lnTo>
                <a:lnTo>
                  <a:pt x="5043774" y="0"/>
                </a:lnTo>
                <a:lnTo>
                  <a:pt x="5043774" y="6858000"/>
                </a:lnTo>
                <a:lnTo>
                  <a:pt x="4980168" y="6858000"/>
                </a:lnTo>
                <a:lnTo>
                  <a:pt x="4786130" y="6858000"/>
                </a:lnTo>
                <a:lnTo>
                  <a:pt x="4617166" y="6858000"/>
                </a:lnTo>
                <a:lnTo>
                  <a:pt x="3552342" y="6858000"/>
                </a:lnTo>
                <a:lnTo>
                  <a:pt x="3379301" y="6858000"/>
                </a:lnTo>
                <a:lnTo>
                  <a:pt x="2759699" y="6858000"/>
                </a:lnTo>
                <a:lnTo>
                  <a:pt x="2542782" y="6858000"/>
                </a:lnTo>
                <a:lnTo>
                  <a:pt x="2429239" y="6780599"/>
                </a:lnTo>
                <a:cubicBezTo>
                  <a:pt x="2252641" y="6653108"/>
                  <a:pt x="2079285" y="6515397"/>
                  <a:pt x="1904328" y="6374814"/>
                </a:cubicBezTo>
                <a:cubicBezTo>
                  <a:pt x="943579" y="5602839"/>
                  <a:pt x="0" y="4969131"/>
                  <a:pt x="0" y="3621656"/>
                </a:cubicBezTo>
                <a:cubicBezTo>
                  <a:pt x="0" y="2093192"/>
                  <a:pt x="582912" y="754641"/>
                  <a:pt x="1626503" y="14997"/>
                </a:cubicBezTo>
                <a:close/>
              </a:path>
            </a:pathLst>
          </a:cu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prstClr val="white"/>
              </a:solidFill>
              <a:latin typeface="Meiryo"/>
            </a:endParaRPr>
          </a:p>
        </p:txBody>
      </p:sp>
      <p:sp>
        <p:nvSpPr>
          <p:cNvPr id="36" name="Freeform: Shape 35">
            <a:extLst>
              <a:ext uri="{FF2B5EF4-FFF2-40B4-BE49-F238E27FC236}">
                <a16:creationId xmlns:a16="http://schemas.microsoft.com/office/drawing/2014/main" id="{829A1E2C-5AC8-40FC-99E9-832069D39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97013"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9" name="标题 1">
            <a:extLst>
              <a:ext uri="{FF2B5EF4-FFF2-40B4-BE49-F238E27FC236}">
                <a16:creationId xmlns:a16="http://schemas.microsoft.com/office/drawing/2014/main" id="{199B8A5F-14E5-065D-EEFB-ADA05A762FD7}"/>
              </a:ext>
            </a:extLst>
          </p:cNvPr>
          <p:cNvSpPr>
            <a:spLocks noGrp="1"/>
          </p:cNvSpPr>
          <p:nvPr>
            <p:ph type="title"/>
          </p:nvPr>
        </p:nvSpPr>
        <p:spPr>
          <a:xfrm>
            <a:off x="8052589" y="741153"/>
            <a:ext cx="3633746" cy="1588422"/>
          </a:xfrm>
        </p:spPr>
        <p:txBody>
          <a:bodyPr vert="horz" lIns="91440" tIns="45720" rIns="91440" bIns="45720" rtlCol="0" anchor="b">
            <a:normAutofit fontScale="90000"/>
          </a:bodyPr>
          <a:lstStyle/>
          <a:p>
            <a:r>
              <a:rPr lang="en-US" altLang="zh-CN"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t>Promotion </a:t>
            </a:r>
            <a:br>
              <a:rPr lang="en-US" altLang="zh-CN"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br>
            <a:r>
              <a:rPr lang="en-US" altLang="zh-CN"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t>Strategy</a:t>
            </a:r>
            <a:br>
              <a:rPr lang="en-US" altLang="zh-CN" sz="3600" dirty="0">
                <a:ln w="0">
                  <a:solidFill>
                    <a:sysClr val="windowText" lastClr="000000"/>
                  </a:solidFill>
                </a:ln>
                <a:effectLst>
                  <a:reflection blurRad="6350" stA="53000" endA="300" endPos="35500" dir="5400000" sy="-90000" algn="bl" rotWithShape="0"/>
                </a:effectLst>
              </a:rPr>
            </a:br>
            <a:endParaRPr kumimoji="1" lang="en-US" altLang="zh-CN" sz="3600" dirty="0"/>
          </a:p>
        </p:txBody>
      </p:sp>
      <p:sp>
        <p:nvSpPr>
          <p:cNvPr id="11" name="文本框 10">
            <a:extLst>
              <a:ext uri="{FF2B5EF4-FFF2-40B4-BE49-F238E27FC236}">
                <a16:creationId xmlns:a16="http://schemas.microsoft.com/office/drawing/2014/main" id="{3CC12832-8DD7-FD9A-9B0D-7B10E13D1B5D}"/>
              </a:ext>
            </a:extLst>
          </p:cNvPr>
          <p:cNvSpPr txBox="1"/>
          <p:nvPr/>
        </p:nvSpPr>
        <p:spPr>
          <a:xfrm>
            <a:off x="8031033" y="2192415"/>
            <a:ext cx="4145281" cy="3346606"/>
          </a:xfrm>
          <a:prstGeom prst="rect">
            <a:avLst/>
          </a:prstGeom>
        </p:spPr>
        <p:txBody>
          <a:bodyPr vert="horz" lIns="91440" tIns="45720" rIns="91440" bIns="45720" rtlCol="0" anchor="t">
            <a:noAutofit/>
          </a:bodyPr>
          <a:lstStyle/>
          <a:p>
            <a:pPr marL="114300">
              <a:lnSpc>
                <a:spcPct val="90000"/>
              </a:lnSpc>
              <a:spcAft>
                <a:spcPts val="600"/>
              </a:spcAft>
            </a:pPr>
            <a:r>
              <a:rPr kumimoji="1" lang="en-US" altLang="zh-CN">
                <a:latin typeface="Arial"/>
                <a:ea typeface="等线"/>
                <a:cs typeface="Arial"/>
              </a:rPr>
              <a:t>1. Short video adverts on platforms such as TikTok and Instagram, showcasing immersive career scenarios.</a:t>
            </a:r>
          </a:p>
          <a:p>
            <a:pPr marL="342900" indent="-228600">
              <a:lnSpc>
                <a:spcPct val="90000"/>
              </a:lnSpc>
              <a:spcAft>
                <a:spcPts val="600"/>
              </a:spcAft>
              <a:buFont typeface="Arial" panose="020B0604020202020204" pitchFamily="34" charset="0"/>
              <a:buChar char="•"/>
            </a:pPr>
            <a:endParaRPr kumimoji="1" lang="en-US" altLang="zh-CN" dirty="0">
              <a:latin typeface="Arial" panose="020B0604020202020204" pitchFamily="34" charset="0"/>
              <a:cs typeface="Arial" panose="020B0604020202020204" pitchFamily="34" charset="0"/>
            </a:endParaRPr>
          </a:p>
          <a:p>
            <a:pPr>
              <a:lnSpc>
                <a:spcPct val="90000"/>
              </a:lnSpc>
              <a:spcAft>
                <a:spcPts val="600"/>
              </a:spcAft>
            </a:pPr>
            <a:r>
              <a:rPr kumimoji="1" lang="en-US" altLang="zh-CN">
                <a:latin typeface="Arial"/>
                <a:ea typeface="等线"/>
                <a:cs typeface="Arial"/>
              </a:rPr>
              <a:t>2. Offline experience activities </a:t>
            </a:r>
            <a:endParaRPr lang="en-US" altLang="zh-CN">
              <a:latin typeface="Arial"/>
              <a:ea typeface="等线"/>
              <a:cs typeface="Arial"/>
            </a:endParaRPr>
          </a:p>
          <a:p>
            <a:pPr indent="-228600">
              <a:lnSpc>
                <a:spcPct val="90000"/>
              </a:lnSpc>
              <a:spcAft>
                <a:spcPts val="600"/>
              </a:spcAft>
              <a:buFont typeface="Arial" panose="020B0604020202020204" pitchFamily="34" charset="0"/>
              <a:buChar char="•"/>
            </a:pPr>
            <a:r>
              <a:rPr kumimoji="1" lang="en-US" altLang="zh-CN">
                <a:latin typeface="Arial"/>
                <a:ea typeface="等线"/>
                <a:cs typeface="Arial"/>
              </a:rPr>
              <a:t>- Flash mob in shopping centers and science museums to attract families and young people.     </a:t>
            </a:r>
            <a:endParaRPr lang="en-US" altLang="zh-CN">
              <a:latin typeface="Arial"/>
              <a:ea typeface="等线"/>
              <a:cs typeface="Arial"/>
            </a:endParaRPr>
          </a:p>
          <a:p>
            <a:pPr indent="-228600">
              <a:lnSpc>
                <a:spcPct val="90000"/>
              </a:lnSpc>
              <a:spcAft>
                <a:spcPts val="600"/>
              </a:spcAft>
              <a:buFont typeface="Arial" panose="020B0604020202020204" pitchFamily="34" charset="0"/>
              <a:buChar char="•"/>
            </a:pPr>
            <a:r>
              <a:rPr kumimoji="1" lang="en-US" altLang="zh-CN" dirty="0">
                <a:latin typeface="Arial" panose="020B0604020202020204" pitchFamily="34" charset="0"/>
                <a:cs typeface="Arial" panose="020B0604020202020204" pitchFamily="34" charset="0"/>
              </a:rPr>
              <a:t>- Organize ‘Career Experience Open Day’, inviting media, educators, and parents to experience it for free.  </a:t>
            </a:r>
          </a:p>
        </p:txBody>
      </p:sp>
      <p:sp>
        <p:nvSpPr>
          <p:cNvPr id="6" name="文本框 5">
            <a:extLst>
              <a:ext uri="{FF2B5EF4-FFF2-40B4-BE49-F238E27FC236}">
                <a16:creationId xmlns:a16="http://schemas.microsoft.com/office/drawing/2014/main" id="{B3D4C5DC-28B4-3FC7-87C5-AB2E45AF937C}"/>
              </a:ext>
            </a:extLst>
          </p:cNvPr>
          <p:cNvSpPr txBox="1"/>
          <p:nvPr/>
        </p:nvSpPr>
        <p:spPr>
          <a:xfrm>
            <a:off x="838200" y="2434201"/>
            <a:ext cx="3822189" cy="3742762"/>
          </a:xfrm>
          <a:prstGeom prst="rect">
            <a:avLst/>
          </a:prstGeom>
        </p:spPr>
        <p:txBody>
          <a:bodyPr vert="horz" lIns="91440" tIns="45720" rIns="91440" bIns="45720" rtlCol="0">
            <a:normAutofit/>
          </a:bodyPr>
          <a:lstStyle/>
          <a:p>
            <a:pPr marL="114300">
              <a:lnSpc>
                <a:spcPct val="90000"/>
              </a:lnSpc>
              <a:spcAft>
                <a:spcPts val="600"/>
              </a:spcAft>
            </a:pPr>
            <a:endParaRPr kumimoji="1" lang="en-US" altLang="zh-CN" sz="1100" dirty="0"/>
          </a:p>
        </p:txBody>
      </p:sp>
    </p:spTree>
    <p:extLst>
      <p:ext uri="{BB962C8B-B14F-4D97-AF65-F5344CB8AC3E}">
        <p14:creationId xmlns:p14="http://schemas.microsoft.com/office/powerpoint/2010/main" val="41339220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a:extLst>
              <a:ext uri="{FF2B5EF4-FFF2-40B4-BE49-F238E27FC236}">
                <a16:creationId xmlns:a16="http://schemas.microsoft.com/office/drawing/2014/main" id="{308D0BA9-D191-37FB-0739-1F96CB6D0715}"/>
              </a:ext>
            </a:extLst>
          </p:cNvPr>
          <p:cNvSpPr txBox="1"/>
          <p:nvPr/>
        </p:nvSpPr>
        <p:spPr>
          <a:xfrm>
            <a:off x="2569779" y="0"/>
            <a:ext cx="184731" cy="369332"/>
          </a:xfrm>
          <a:prstGeom prst="rect">
            <a:avLst/>
          </a:prstGeom>
          <a:noFill/>
        </p:spPr>
        <p:txBody>
          <a:bodyPr wrap="none" rtlCol="0">
            <a:spAutoFit/>
          </a:bodyPr>
          <a:lstStyle/>
          <a:p>
            <a:endParaRPr kumimoji="1" lang="zh-CN" altLang="en-US" dirty="0"/>
          </a:p>
        </p:txBody>
      </p:sp>
      <p:sp>
        <p:nvSpPr>
          <p:cNvPr id="10" name="文本框 9">
            <a:extLst>
              <a:ext uri="{FF2B5EF4-FFF2-40B4-BE49-F238E27FC236}">
                <a16:creationId xmlns:a16="http://schemas.microsoft.com/office/drawing/2014/main" id="{D34FC1D1-9BA4-0F43-7879-2F676F921544}"/>
              </a:ext>
            </a:extLst>
          </p:cNvPr>
          <p:cNvSpPr txBox="1"/>
          <p:nvPr/>
        </p:nvSpPr>
        <p:spPr>
          <a:xfrm>
            <a:off x="2057400" y="428427"/>
            <a:ext cx="3671892" cy="2554545"/>
          </a:xfrm>
          <a:prstGeom prst="rect">
            <a:avLst/>
          </a:prstGeom>
          <a:noFill/>
        </p:spPr>
        <p:txBody>
          <a:bodyPr wrap="square" rtlCol="0">
            <a:spAutoFit/>
          </a:bodyPr>
          <a:lstStyle/>
          <a:p>
            <a:r>
              <a:rPr kumimoji="1" lang="en" altLang="zh-CN" sz="1600" b="1" dirty="0">
                <a:latin typeface="Arial" panose="020B0604020202020204" pitchFamily="34" charset="0"/>
                <a:cs typeface="Arial" panose="020B0604020202020204" pitchFamily="34" charset="0"/>
              </a:rPr>
              <a:t>A. Popularize to home and campus</a:t>
            </a:r>
          </a:p>
          <a:p>
            <a:pPr algn="just"/>
            <a:r>
              <a:rPr kumimoji="1" lang="en" altLang="zh-CN" sz="1600" dirty="0">
                <a:latin typeface="Arial" panose="020B0604020202020204" pitchFamily="34" charset="0"/>
                <a:cs typeface="Arial" panose="020B0604020202020204" pitchFamily="34" charset="0"/>
              </a:rPr>
              <a:t>Early VR career experiences relied on offline halls. With affordable, popular VR hardware, future experiences will extend to homes and schools—enabling young people to explore careers anytime. For instance, students might use VR in class for vocational courses or engage in cloud-based remote simulations.</a:t>
            </a:r>
            <a:endParaRPr kumimoji="1" lang="zh-CN" altLang="en-US" sz="1600" dirty="0">
              <a:latin typeface="Arial" panose="020B0604020202020204" pitchFamily="34" charset="0"/>
              <a:cs typeface="Arial" panose="020B0604020202020204" pitchFamily="34" charset="0"/>
            </a:endParaRPr>
          </a:p>
        </p:txBody>
      </p:sp>
      <p:sp>
        <p:nvSpPr>
          <p:cNvPr id="11" name="文本框 10">
            <a:extLst>
              <a:ext uri="{FF2B5EF4-FFF2-40B4-BE49-F238E27FC236}">
                <a16:creationId xmlns:a16="http://schemas.microsoft.com/office/drawing/2014/main" id="{F86FE560-1B7A-D0AD-B4A4-72079C00FEF0}"/>
              </a:ext>
            </a:extLst>
          </p:cNvPr>
          <p:cNvSpPr txBox="1"/>
          <p:nvPr/>
        </p:nvSpPr>
        <p:spPr>
          <a:xfrm>
            <a:off x="7137047" y="3663882"/>
            <a:ext cx="3927193" cy="3046988"/>
          </a:xfrm>
          <a:prstGeom prst="rect">
            <a:avLst/>
          </a:prstGeom>
          <a:noFill/>
        </p:spPr>
        <p:txBody>
          <a:bodyPr wrap="square" rtlCol="0">
            <a:spAutoFit/>
          </a:bodyPr>
          <a:lstStyle/>
          <a:p>
            <a:r>
              <a:rPr kumimoji="1" lang="en" altLang="zh-CN" sz="1600" b="1" dirty="0">
                <a:latin typeface="Arial" panose="020B0604020202020204" pitchFamily="34" charset="0"/>
                <a:cs typeface="Arial" panose="020B0604020202020204" pitchFamily="34" charset="0"/>
              </a:rPr>
              <a:t>B. Deep cooperation with educational institutions</a:t>
            </a:r>
            <a:endParaRPr kumimoji="1" lang="en" altLang="zh-CN" sz="1600" dirty="0">
              <a:latin typeface="Arial" panose="020B0604020202020204" pitchFamily="34" charset="0"/>
              <a:cs typeface="Arial" panose="020B0604020202020204" pitchFamily="34" charset="0"/>
            </a:endParaRPr>
          </a:p>
          <a:p>
            <a:pPr algn="just"/>
            <a:r>
              <a:rPr kumimoji="1" lang="en" altLang="zh-CN" sz="1600" dirty="0">
                <a:latin typeface="Arial" panose="020B0604020202020204" pitchFamily="34" charset="0"/>
                <a:cs typeface="Arial" panose="020B0604020202020204" pitchFamily="34" charset="0"/>
              </a:rPr>
              <a:t>In the future, VR career experience may cooperate with primary and secondary schools, high schools, and vocational education institutions to become part of the career planning curriculum. For example: Schools may introduce VR career experience classes to allow students to experience different careers during the learning process and increase their interest in learning.</a:t>
            </a:r>
            <a:endParaRPr kumimoji="1" lang="zh-CN" altLang="en-US" sz="1600" dirty="0">
              <a:latin typeface="Arial" panose="020B0604020202020204" pitchFamily="34" charset="0"/>
              <a:cs typeface="Arial" panose="020B0604020202020204" pitchFamily="34" charset="0"/>
            </a:endParaRPr>
          </a:p>
        </p:txBody>
      </p:sp>
      <p:pic>
        <p:nvPicPr>
          <p:cNvPr id="4" name="图片 3" descr="男人在房间内玩体感游戏&#10;&#10;中度可信度描述已自动生成">
            <a:extLst>
              <a:ext uri="{FF2B5EF4-FFF2-40B4-BE49-F238E27FC236}">
                <a16:creationId xmlns:a16="http://schemas.microsoft.com/office/drawing/2014/main" id="{1D16BF2D-EC1F-1FA3-5904-E799A828D9A6}"/>
              </a:ext>
            </a:extLst>
          </p:cNvPr>
          <p:cNvPicPr>
            <a:picLocks noChangeAspect="1"/>
          </p:cNvPicPr>
          <p:nvPr/>
        </p:nvPicPr>
        <p:blipFill>
          <a:blip r:embed="rId2"/>
          <a:stretch>
            <a:fillRect/>
          </a:stretch>
        </p:blipFill>
        <p:spPr>
          <a:xfrm>
            <a:off x="2111040" y="3183917"/>
            <a:ext cx="3564612" cy="3511713"/>
          </a:xfrm>
          <a:prstGeom prst="rect">
            <a:avLst/>
          </a:prstGeom>
        </p:spPr>
      </p:pic>
      <p:pic>
        <p:nvPicPr>
          <p:cNvPr id="7" name="图片 6" descr="几个人在桌子前&#10;&#10;中度可信度描述已自动生成">
            <a:extLst>
              <a:ext uri="{FF2B5EF4-FFF2-40B4-BE49-F238E27FC236}">
                <a16:creationId xmlns:a16="http://schemas.microsoft.com/office/drawing/2014/main" id="{C568D14B-2EAC-B00E-A92F-E7F0784200C3}"/>
              </a:ext>
            </a:extLst>
          </p:cNvPr>
          <p:cNvPicPr>
            <a:picLocks noChangeAspect="1"/>
          </p:cNvPicPr>
          <p:nvPr/>
        </p:nvPicPr>
        <p:blipFill>
          <a:blip r:embed="rId3"/>
          <a:stretch>
            <a:fillRect/>
          </a:stretch>
        </p:blipFill>
        <p:spPr>
          <a:xfrm>
            <a:off x="7244327" y="428427"/>
            <a:ext cx="3564612" cy="3235455"/>
          </a:xfrm>
          <a:prstGeom prst="rect">
            <a:avLst/>
          </a:prstGeom>
        </p:spPr>
      </p:pic>
      <p:sp>
        <p:nvSpPr>
          <p:cNvPr id="14" name="文本框 13">
            <a:extLst>
              <a:ext uri="{FF2B5EF4-FFF2-40B4-BE49-F238E27FC236}">
                <a16:creationId xmlns:a16="http://schemas.microsoft.com/office/drawing/2014/main" id="{5D72CB3C-0427-BB00-5E7B-E43573684B4B}"/>
              </a:ext>
            </a:extLst>
          </p:cNvPr>
          <p:cNvSpPr txBox="1"/>
          <p:nvPr/>
        </p:nvSpPr>
        <p:spPr>
          <a:xfrm rot="10800000">
            <a:off x="382255" y="-633128"/>
            <a:ext cx="953338" cy="7328758"/>
          </a:xfrm>
          <a:prstGeom prst="rect">
            <a:avLst/>
          </a:prstGeom>
          <a:noFill/>
        </p:spPr>
        <p:txBody>
          <a:bodyPr vert="eaVert" wrap="square" rtlCol="0">
            <a:spAutoFit/>
          </a:bodyPr>
          <a:lstStyle/>
          <a:p>
            <a:pPr>
              <a:lnSpc>
                <a:spcPct val="90000"/>
              </a:lnSpc>
              <a:spcBef>
                <a:spcPct val="0"/>
              </a:spcBef>
            </a:pPr>
            <a:r>
              <a:rPr lang="en" altLang="zh-CN" sz="5400"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ea typeface="+mj-ea"/>
                <a:cs typeface="Arial" panose="020B0604020202020204" pitchFamily="34" charset="0"/>
              </a:rPr>
              <a:t>Future Development</a:t>
            </a:r>
            <a:endParaRPr lang="zh-CN" altLang="en-US" sz="5400"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ea typeface="+mj-ea"/>
              <a:cs typeface="Arial" panose="020B0604020202020204" pitchFamily="34" charset="0"/>
            </a:endParaRPr>
          </a:p>
        </p:txBody>
      </p:sp>
    </p:spTree>
    <p:extLst>
      <p:ext uri="{BB962C8B-B14F-4D97-AF65-F5344CB8AC3E}">
        <p14:creationId xmlns:p14="http://schemas.microsoft.com/office/powerpoint/2010/main" val="3295166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F503A82E-C84F-4674-314C-9B1377892952}"/>
              </a:ext>
            </a:extLst>
          </p:cNvPr>
          <p:cNvSpPr>
            <a:spLocks noGrp="1"/>
          </p:cNvSpPr>
          <p:nvPr>
            <p:ph type="title"/>
          </p:nvPr>
        </p:nvSpPr>
        <p:spPr>
          <a:xfrm>
            <a:off x="4762500" y="-254436"/>
            <a:ext cx="3276600" cy="1325563"/>
          </a:xfrm>
        </p:spPr>
        <p:txBody>
          <a:bodyPr>
            <a:normAutofit/>
          </a:bodyPr>
          <a:lstStyle/>
          <a:p>
            <a:r>
              <a:rPr lang="en" altLang="zh-CN" sz="3600" dirty="0">
                <a:ln w="0">
                  <a:solidFill>
                    <a:sysClr val="windowText" lastClr="000000"/>
                  </a:solidFill>
                </a:ln>
                <a:gradFill>
                  <a:gsLst>
                    <a:gs pos="0">
                      <a:schemeClr val="tx2">
                        <a:lumMod val="90000"/>
                        <a:lumOff val="10000"/>
                      </a:schemeClr>
                    </a:gs>
                    <a:gs pos="50000">
                      <a:schemeClr val="tx2">
                        <a:lumMod val="75000"/>
                        <a:lumOff val="25000"/>
                      </a:schemeClr>
                    </a:gs>
                    <a:gs pos="100000">
                      <a:schemeClr val="tx2">
                        <a:lumMod val="50000"/>
                        <a:lumOff val="50000"/>
                      </a:schemeClr>
                    </a:gs>
                  </a:gsLst>
                  <a:lin ang="5400000"/>
                </a:gradFill>
                <a:effectLst>
                  <a:reflection blurRad="6350" stA="53000" endA="300" endPos="35500" dir="5400000" sy="-90000" algn="bl" rotWithShape="0"/>
                </a:effectLst>
                <a:latin typeface="Arial" panose="020B0604020202020204" pitchFamily="34" charset="0"/>
                <a:cs typeface="Arial" panose="020B0604020202020204" pitchFamily="34" charset="0"/>
              </a:rPr>
              <a:t>References</a:t>
            </a:r>
            <a:endParaRPr kumimoji="1" lang="zh-CN" altLang="en-US" sz="3600" dirty="0"/>
          </a:p>
        </p:txBody>
      </p:sp>
      <p:sp>
        <p:nvSpPr>
          <p:cNvPr id="4" name="文本框 3">
            <a:extLst>
              <a:ext uri="{FF2B5EF4-FFF2-40B4-BE49-F238E27FC236}">
                <a16:creationId xmlns:a16="http://schemas.microsoft.com/office/drawing/2014/main" id="{1ECF318C-69B7-FABD-E561-4C9927A4E8FD}"/>
              </a:ext>
            </a:extLst>
          </p:cNvPr>
          <p:cNvSpPr txBox="1"/>
          <p:nvPr/>
        </p:nvSpPr>
        <p:spPr>
          <a:xfrm>
            <a:off x="0" y="671691"/>
            <a:ext cx="11938000" cy="6186309"/>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 altLang="zh-CN" sz="1400" dirty="0">
                <a:effectLst/>
                <a:latin typeface="Times New Roman" panose="02020603050405020304" pitchFamily="18" charset="0"/>
              </a:rPr>
              <a:t>Abdisamad, N. (2025). </a:t>
            </a:r>
            <a:r>
              <a:rPr lang="en" altLang="zh-CN" sz="1400" i="1" dirty="0">
                <a:effectLst/>
                <a:latin typeface="Times New Roman" panose="02020603050405020304" pitchFamily="18" charset="0"/>
              </a:rPr>
              <a:t>WORK IT OUT A quarter of kids don’t feel prepared for the world of work, survey finds Parents worry kids lack skills for future careers</a:t>
            </a:r>
            <a:r>
              <a:rPr lang="en" altLang="zh-CN" sz="1400" dirty="0">
                <a:effectLst/>
                <a:latin typeface="Times New Roman" panose="02020603050405020304" pitchFamily="18" charset="0"/>
              </a:rPr>
              <a:t>. [online] </a:t>
            </a:r>
            <a:r>
              <a:rPr lang="en" altLang="zh-CN" sz="1400" dirty="0" err="1">
                <a:effectLst/>
                <a:latin typeface="Times New Roman" panose="02020603050405020304" pitchFamily="18" charset="0"/>
              </a:rPr>
              <a:t>Thesun.co.uk</a:t>
            </a:r>
            <a:r>
              <a:rPr lang="en" altLang="zh-CN" sz="1400" dirty="0">
                <a:effectLst/>
                <a:latin typeface="Times New Roman" panose="02020603050405020304" pitchFamily="18" charset="0"/>
              </a:rPr>
              <a:t>. Available at: https://</a:t>
            </a:r>
            <a:r>
              <a:rPr lang="en" altLang="zh-CN" sz="1400" dirty="0" err="1">
                <a:effectLst/>
                <a:latin typeface="Times New Roman" panose="02020603050405020304" pitchFamily="18" charset="0"/>
              </a:rPr>
              <a:t>www.thesun.co.uk</a:t>
            </a:r>
            <a:r>
              <a:rPr lang="en" altLang="zh-CN" sz="1400" dirty="0">
                <a:effectLst/>
                <a:latin typeface="Times New Roman" panose="02020603050405020304" pitchFamily="18" charset="0"/>
              </a:rPr>
              <a:t>/news/32830013/three-quarters-of-kids-</a:t>
            </a:r>
            <a:r>
              <a:rPr lang="en" altLang="zh-CN" sz="1400" dirty="0" err="1">
                <a:effectLst/>
                <a:latin typeface="Times New Roman" panose="02020603050405020304" pitchFamily="18" charset="0"/>
              </a:rPr>
              <a:t>dont</a:t>
            </a:r>
            <a:r>
              <a:rPr lang="en" altLang="zh-CN" sz="1400" dirty="0">
                <a:effectLst/>
                <a:latin typeface="Times New Roman" panose="02020603050405020304" pitchFamily="18" charset="0"/>
              </a:rPr>
              <a:t>-feel-prepared-for-work/.com [Accessed 13 Mar. 2025].</a:t>
            </a:r>
          </a:p>
          <a:p>
            <a:pPr marL="285750" indent="-285750">
              <a:lnSpc>
                <a:spcPct val="150000"/>
              </a:lnSpc>
              <a:buFont typeface="Arial" panose="020B0604020202020204" pitchFamily="34" charset="0"/>
              <a:buChar char="•"/>
            </a:pPr>
            <a:r>
              <a:rPr lang="en" altLang="zh-CN" sz="1400" dirty="0">
                <a:effectLst/>
                <a:latin typeface="Times New Roman" panose="02020603050405020304" pitchFamily="18" charset="0"/>
              </a:rPr>
              <a:t>Bakke, I.B. and Hooley, T. (2020). I Don’t Think Anyone Here has Thought About Career Really: What the Concept of ‘Career’ Means to Norwegian Teenagers and School Counsellors. </a:t>
            </a:r>
            <a:r>
              <a:rPr lang="en" altLang="zh-CN" sz="1400" i="1" dirty="0">
                <a:effectLst/>
                <a:latin typeface="Times New Roman" panose="02020603050405020304" pitchFamily="18" charset="0"/>
              </a:rPr>
              <a:t>Scandinavian Journal of Educational Research</a:t>
            </a:r>
            <a:r>
              <a:rPr lang="en" altLang="zh-CN" sz="1400" dirty="0">
                <a:effectLst/>
                <a:latin typeface="Times New Roman" panose="02020603050405020304" pitchFamily="18" charset="0"/>
              </a:rPr>
              <a:t>, 66, 2022(1), pp.73–87. </a:t>
            </a:r>
            <a:r>
              <a:rPr lang="en" altLang="zh-CN" sz="1400" dirty="0" err="1">
                <a:effectLst/>
                <a:latin typeface="Times New Roman" panose="02020603050405020304" pitchFamily="18" charset="0"/>
              </a:rPr>
              <a:t>doi:https</a:t>
            </a:r>
            <a:r>
              <a:rPr lang="en" altLang="zh-CN" sz="1400" dirty="0">
                <a:effectLst/>
                <a:latin typeface="Times New Roman" panose="02020603050405020304" pitchFamily="18" charset="0"/>
              </a:rPr>
              <a:t>://</a:t>
            </a:r>
            <a:r>
              <a:rPr lang="en" altLang="zh-CN" sz="1400" dirty="0" err="1">
                <a:effectLst/>
                <a:latin typeface="Times New Roman" panose="02020603050405020304" pitchFamily="18" charset="0"/>
              </a:rPr>
              <a:t>doi.org</a:t>
            </a:r>
            <a:r>
              <a:rPr lang="en" altLang="zh-CN" sz="1400" dirty="0">
                <a:effectLst/>
                <a:latin typeface="Times New Roman" panose="02020603050405020304" pitchFamily="18" charset="0"/>
              </a:rPr>
              <a:t>/10.1080/00313831.2020.1833242.</a:t>
            </a:r>
          </a:p>
          <a:p>
            <a:pPr marL="285750" indent="-285750">
              <a:lnSpc>
                <a:spcPct val="150000"/>
              </a:lnSpc>
              <a:buFont typeface="Arial" panose="020B0604020202020204" pitchFamily="34" charset="0"/>
              <a:buChar char="•"/>
            </a:pPr>
            <a:r>
              <a:rPr lang="en" altLang="zh-CN" sz="1400" dirty="0">
                <a:effectLst/>
                <a:latin typeface="Times New Roman" panose="02020603050405020304" pitchFamily="18" charset="0"/>
              </a:rPr>
              <a:t>Hamilton, J. (2025). </a:t>
            </a:r>
            <a:r>
              <a:rPr lang="en" altLang="zh-CN" sz="1400" i="1" dirty="0">
                <a:effectLst/>
                <a:latin typeface="Times New Roman" panose="02020603050405020304" pitchFamily="18" charset="0"/>
              </a:rPr>
              <a:t>Kids are all right with careers education</a:t>
            </a:r>
            <a:r>
              <a:rPr lang="en" altLang="zh-CN" sz="1400" dirty="0">
                <a:effectLst/>
                <a:latin typeface="Times New Roman" panose="02020603050405020304" pitchFamily="18" charset="0"/>
              </a:rPr>
              <a:t>. [online] </a:t>
            </a:r>
            <a:r>
              <a:rPr lang="en" altLang="zh-CN" sz="1400" dirty="0" err="1">
                <a:effectLst/>
                <a:latin typeface="Times New Roman" panose="02020603050405020304" pitchFamily="18" charset="0"/>
              </a:rPr>
              <a:t>Thetimes.com</a:t>
            </a:r>
            <a:r>
              <a:rPr lang="en" altLang="zh-CN" sz="1400" dirty="0">
                <a:effectLst/>
                <a:latin typeface="Times New Roman" panose="02020603050405020304" pitchFamily="18" charset="0"/>
              </a:rPr>
              <a:t>. Available at: https://</a:t>
            </a:r>
            <a:r>
              <a:rPr lang="en" altLang="zh-CN" sz="1400" dirty="0" err="1">
                <a:effectLst/>
                <a:latin typeface="Times New Roman" panose="02020603050405020304" pitchFamily="18" charset="0"/>
              </a:rPr>
              <a:t>www.thetimes.com</a:t>
            </a:r>
            <a:r>
              <a:rPr lang="en" altLang="zh-CN" sz="1400" dirty="0">
                <a:effectLst/>
                <a:latin typeface="Times New Roman" panose="02020603050405020304" pitchFamily="18" charset="0"/>
              </a:rPr>
              <a:t>/business-money/companies/article/kids-are-all-right-with-careers-education-bxfjg7s7h?.com [Accessed 13 Mar. 2025].</a:t>
            </a:r>
          </a:p>
          <a:p>
            <a:pPr marL="285750" indent="-285750">
              <a:lnSpc>
                <a:spcPct val="150000"/>
              </a:lnSpc>
              <a:buFont typeface="Arial" panose="020B0604020202020204" pitchFamily="34" charset="0"/>
              <a:buChar char="•"/>
            </a:pPr>
            <a:r>
              <a:rPr lang="en" altLang="zh-CN" sz="1400" dirty="0">
                <a:effectLst/>
                <a:latin typeface="Times New Roman" panose="02020603050405020304" pitchFamily="18" charset="0"/>
              </a:rPr>
              <a:t>Holly, M., </a:t>
            </a:r>
            <a:r>
              <a:rPr lang="en" altLang="zh-CN" sz="1400" dirty="0" err="1">
                <a:effectLst/>
                <a:latin typeface="Times New Roman" panose="02020603050405020304" pitchFamily="18" charset="0"/>
              </a:rPr>
              <a:t>Weichselbraun</a:t>
            </a:r>
            <a:r>
              <a:rPr lang="en" altLang="zh-CN" sz="1400" dirty="0">
                <a:effectLst/>
                <a:latin typeface="Times New Roman" panose="02020603050405020304" pitchFamily="18" charset="0"/>
              </a:rPr>
              <a:t>, C., </a:t>
            </a:r>
            <a:r>
              <a:rPr lang="en" altLang="zh-CN" sz="1400" dirty="0" err="1">
                <a:effectLst/>
                <a:latin typeface="Times New Roman" panose="02020603050405020304" pitchFamily="18" charset="0"/>
              </a:rPr>
              <a:t>Wohlmuth</a:t>
            </a:r>
            <a:r>
              <a:rPr lang="en" altLang="zh-CN" sz="1400" dirty="0">
                <a:effectLst/>
                <a:latin typeface="Times New Roman" panose="02020603050405020304" pitchFamily="18" charset="0"/>
              </a:rPr>
              <a:t>, F., </a:t>
            </a:r>
            <a:r>
              <a:rPr lang="en" altLang="zh-CN" sz="1400" dirty="0" err="1">
                <a:effectLst/>
                <a:latin typeface="Times New Roman" panose="02020603050405020304" pitchFamily="18" charset="0"/>
              </a:rPr>
              <a:t>Glawogger</a:t>
            </a:r>
            <a:r>
              <a:rPr lang="en" altLang="zh-CN" sz="1400" dirty="0">
                <a:effectLst/>
                <a:latin typeface="Times New Roman" panose="02020603050405020304" pitchFamily="18" charset="0"/>
              </a:rPr>
              <a:t>, F., </a:t>
            </a:r>
            <a:r>
              <a:rPr lang="en" altLang="zh-CN" sz="1400" dirty="0" err="1">
                <a:effectLst/>
                <a:latin typeface="Times New Roman" panose="02020603050405020304" pitchFamily="18" charset="0"/>
              </a:rPr>
              <a:t>Seiser</a:t>
            </a:r>
            <a:r>
              <a:rPr lang="en" altLang="zh-CN" sz="1400" dirty="0">
                <a:effectLst/>
                <a:latin typeface="Times New Roman" panose="02020603050405020304" pitchFamily="18" charset="0"/>
              </a:rPr>
              <a:t>, M., </a:t>
            </a:r>
            <a:r>
              <a:rPr lang="en" altLang="zh-CN" sz="1400" dirty="0" err="1">
                <a:effectLst/>
                <a:latin typeface="Times New Roman" panose="02020603050405020304" pitchFamily="18" charset="0"/>
              </a:rPr>
              <a:t>Einwallner</a:t>
            </a:r>
            <a:r>
              <a:rPr lang="en" altLang="zh-CN" sz="1400" dirty="0">
                <a:effectLst/>
                <a:latin typeface="Times New Roman" panose="02020603050405020304" pitchFamily="18" charset="0"/>
              </a:rPr>
              <a:t>, P. and Pirker, J. (2024). </a:t>
            </a:r>
            <a:r>
              <a:rPr lang="en" altLang="zh-CN" sz="1400" dirty="0" err="1">
                <a:effectLst/>
                <a:latin typeface="Times New Roman" panose="02020603050405020304" pitchFamily="18" charset="0"/>
              </a:rPr>
              <a:t>VRChances</a:t>
            </a:r>
            <a:r>
              <a:rPr lang="en" altLang="zh-CN" sz="1400" dirty="0">
                <a:effectLst/>
                <a:latin typeface="Times New Roman" panose="02020603050405020304" pitchFamily="18" charset="0"/>
              </a:rPr>
              <a:t>: An Immersive Virtual Reality Experience to Support Teenagers in Their Career Decisions. </a:t>
            </a:r>
            <a:r>
              <a:rPr lang="en" altLang="zh-CN" sz="1400" i="1" dirty="0">
                <a:effectLst/>
                <a:latin typeface="Times New Roman" panose="02020603050405020304" pitchFamily="18" charset="0"/>
              </a:rPr>
              <a:t>Multimodal Technologies and Interaction</a:t>
            </a:r>
            <a:r>
              <a:rPr lang="en" altLang="zh-CN" sz="1400" dirty="0">
                <a:effectLst/>
                <a:latin typeface="Times New Roman" panose="02020603050405020304" pitchFamily="18" charset="0"/>
              </a:rPr>
              <a:t>, [online] 8(9), p.78. </a:t>
            </a:r>
            <a:r>
              <a:rPr lang="en" altLang="zh-CN" sz="1400" dirty="0" err="1">
                <a:effectLst/>
                <a:latin typeface="Times New Roman" panose="02020603050405020304" pitchFamily="18" charset="0"/>
              </a:rPr>
              <a:t>doi:https</a:t>
            </a:r>
            <a:r>
              <a:rPr lang="en" altLang="zh-CN" sz="1400" dirty="0">
                <a:effectLst/>
                <a:latin typeface="Times New Roman" panose="02020603050405020304" pitchFamily="18" charset="0"/>
              </a:rPr>
              <a:t>://</a:t>
            </a:r>
            <a:r>
              <a:rPr lang="en" altLang="zh-CN" sz="1400" dirty="0" err="1">
                <a:effectLst/>
                <a:latin typeface="Times New Roman" panose="02020603050405020304" pitchFamily="18" charset="0"/>
              </a:rPr>
              <a:t>doi.org</a:t>
            </a:r>
            <a:r>
              <a:rPr lang="en" altLang="zh-CN" sz="1400" dirty="0">
                <a:effectLst/>
                <a:latin typeface="Times New Roman" panose="02020603050405020304" pitchFamily="18" charset="0"/>
              </a:rPr>
              <a:t>/10.3390/mti8090078.</a:t>
            </a:r>
          </a:p>
          <a:p>
            <a:pPr marL="285750" indent="-285750">
              <a:lnSpc>
                <a:spcPct val="150000"/>
              </a:lnSpc>
              <a:buFont typeface="Arial" panose="020B0604020202020204" pitchFamily="34" charset="0"/>
              <a:buChar char="•"/>
            </a:pPr>
            <a:r>
              <a:rPr lang="en" altLang="zh-CN" sz="1400" dirty="0">
                <a:effectLst/>
                <a:latin typeface="Times New Roman" panose="02020603050405020304" pitchFamily="18" charset="0"/>
              </a:rPr>
              <a:t>Li, Z., Zhang, Q., Xu, J., Li, C. and Yang, X. (2024). Gamification of virtual museum curation: a case study of Chinese bronze wares. </a:t>
            </a:r>
            <a:r>
              <a:rPr lang="en" altLang="zh-CN" sz="1400" i="1" dirty="0">
                <a:effectLst/>
                <a:latin typeface="Times New Roman" panose="02020603050405020304" pitchFamily="18" charset="0"/>
              </a:rPr>
              <a:t>Heritage Science</a:t>
            </a:r>
            <a:r>
              <a:rPr lang="en" altLang="zh-CN" sz="1400" dirty="0">
                <a:effectLst/>
                <a:latin typeface="Times New Roman" panose="02020603050405020304" pitchFamily="18" charset="0"/>
              </a:rPr>
              <a:t>, 12(1). </a:t>
            </a:r>
            <a:r>
              <a:rPr lang="en" altLang="zh-CN" sz="1400" dirty="0" err="1">
                <a:effectLst/>
                <a:latin typeface="Times New Roman" panose="02020603050405020304" pitchFamily="18" charset="0"/>
              </a:rPr>
              <a:t>doi:https</a:t>
            </a:r>
            <a:r>
              <a:rPr lang="en" altLang="zh-CN" sz="1400" dirty="0">
                <a:effectLst/>
                <a:latin typeface="Times New Roman" panose="02020603050405020304" pitchFamily="18" charset="0"/>
              </a:rPr>
              <a:t>://</a:t>
            </a:r>
            <a:r>
              <a:rPr lang="en" altLang="zh-CN" sz="1400" dirty="0" err="1">
                <a:effectLst/>
                <a:latin typeface="Times New Roman" panose="02020603050405020304" pitchFamily="18" charset="0"/>
              </a:rPr>
              <a:t>doi.org</a:t>
            </a:r>
            <a:r>
              <a:rPr lang="en" altLang="zh-CN" sz="1400" dirty="0">
                <a:effectLst/>
                <a:latin typeface="Times New Roman" panose="02020603050405020304" pitchFamily="18" charset="0"/>
              </a:rPr>
              <a:t>/10.1186/s40494-024-01464-2.</a:t>
            </a:r>
          </a:p>
          <a:p>
            <a:pPr marL="285750" indent="-285750">
              <a:lnSpc>
                <a:spcPct val="150000"/>
              </a:lnSpc>
              <a:buFont typeface="Arial" panose="020B0604020202020204" pitchFamily="34" charset="0"/>
              <a:buChar char="•"/>
            </a:pPr>
            <a:r>
              <a:rPr lang="en" altLang="zh-CN" sz="1400" dirty="0">
                <a:effectLst/>
                <a:latin typeface="Times New Roman" panose="02020603050405020304" pitchFamily="18" charset="0"/>
              </a:rPr>
              <a:t>Liu, Y., Lin, Y., Shi, R., Luo, Y. and Liang, H.-N. (2021). </a:t>
            </a:r>
            <a:r>
              <a:rPr lang="en" altLang="zh-CN" sz="1400" i="1" dirty="0" err="1">
                <a:effectLst/>
                <a:latin typeface="Times New Roman" panose="02020603050405020304" pitchFamily="18" charset="0"/>
              </a:rPr>
              <a:t>RelicVR</a:t>
            </a:r>
            <a:r>
              <a:rPr lang="en" altLang="zh-CN" sz="1400" i="1" dirty="0">
                <a:effectLst/>
                <a:latin typeface="Times New Roman" panose="02020603050405020304" pitchFamily="18" charset="0"/>
              </a:rPr>
              <a:t>: A Virtual Reality Game for Active Exploration of Archaeological Relics</a:t>
            </a:r>
            <a:r>
              <a:rPr lang="en" altLang="zh-CN" sz="1400" dirty="0">
                <a:effectLst/>
                <a:latin typeface="Times New Roman" panose="02020603050405020304" pitchFamily="18" charset="0"/>
              </a:rPr>
              <a:t>. [online] </a:t>
            </a:r>
            <a:r>
              <a:rPr lang="en" altLang="zh-CN" sz="1400" dirty="0" err="1">
                <a:effectLst/>
                <a:latin typeface="Times New Roman" panose="02020603050405020304" pitchFamily="18" charset="0"/>
              </a:rPr>
              <a:t>arXiv.org</a:t>
            </a:r>
            <a:r>
              <a:rPr lang="en" altLang="zh-CN" sz="1400" dirty="0">
                <a:effectLst/>
                <a:latin typeface="Times New Roman" panose="02020603050405020304" pitchFamily="18" charset="0"/>
              </a:rPr>
              <a:t>. Available at: https://</a:t>
            </a:r>
            <a:r>
              <a:rPr lang="en" altLang="zh-CN" sz="1400" dirty="0" err="1">
                <a:effectLst/>
                <a:latin typeface="Times New Roman" panose="02020603050405020304" pitchFamily="18" charset="0"/>
              </a:rPr>
              <a:t>arxiv.org</a:t>
            </a:r>
            <a:r>
              <a:rPr lang="en" altLang="zh-CN" sz="1400" dirty="0">
                <a:effectLst/>
                <a:latin typeface="Times New Roman" panose="02020603050405020304" pitchFamily="18" charset="0"/>
              </a:rPr>
              <a:t>/abs/2109.14185?.com [Accessed 13 Mar. 2025].</a:t>
            </a:r>
          </a:p>
          <a:p>
            <a:pPr marL="285750" indent="-285750">
              <a:lnSpc>
                <a:spcPct val="150000"/>
              </a:lnSpc>
              <a:buFont typeface="Arial" panose="020B0604020202020204" pitchFamily="34" charset="0"/>
              <a:buChar char="•"/>
            </a:pPr>
            <a:r>
              <a:rPr lang="en" altLang="zh-CN" sz="1400" dirty="0" err="1">
                <a:effectLst/>
                <a:latin typeface="Times New Roman" panose="02020603050405020304" pitchFamily="18" charset="0"/>
              </a:rPr>
              <a:t>Schlachhoff</a:t>
            </a:r>
            <a:r>
              <a:rPr lang="en" altLang="zh-CN" sz="1400" dirty="0">
                <a:effectLst/>
                <a:latin typeface="Times New Roman" panose="02020603050405020304" pitchFamily="18" charset="0"/>
              </a:rPr>
              <a:t>, E., Dengler, N., Holland, V., </a:t>
            </a:r>
            <a:r>
              <a:rPr lang="en" altLang="zh-CN" sz="1400" dirty="0" err="1">
                <a:effectLst/>
                <a:latin typeface="Times New Roman" panose="02020603050405020304" pitchFamily="18" charset="0"/>
              </a:rPr>
              <a:t>Stotko</a:t>
            </a:r>
            <a:r>
              <a:rPr lang="en" altLang="zh-CN" sz="1400" dirty="0">
                <a:effectLst/>
                <a:latin typeface="Times New Roman" panose="02020603050405020304" pitchFamily="18" charset="0"/>
              </a:rPr>
              <a:t>, P., Heuvel, de, Klein, R. and Bennewitz, M. (2024). </a:t>
            </a:r>
            <a:r>
              <a:rPr lang="en" altLang="zh-CN" sz="1400" i="1" dirty="0">
                <a:effectLst/>
                <a:latin typeface="Times New Roman" panose="02020603050405020304" pitchFamily="18" charset="0"/>
              </a:rPr>
              <a:t>RHINO-VR Experience: Teaching Mobile Robotics Concepts in an Interactive Museum Exhibit</a:t>
            </a:r>
            <a:r>
              <a:rPr lang="en" altLang="zh-CN" sz="1400" dirty="0">
                <a:effectLst/>
                <a:latin typeface="Times New Roman" panose="02020603050405020304" pitchFamily="18" charset="0"/>
              </a:rPr>
              <a:t>. [online] </a:t>
            </a:r>
            <a:r>
              <a:rPr lang="en" altLang="zh-CN" sz="1400" dirty="0" err="1">
                <a:effectLst/>
                <a:latin typeface="Times New Roman" panose="02020603050405020304" pitchFamily="18" charset="0"/>
              </a:rPr>
              <a:t>arXiv.org</a:t>
            </a:r>
            <a:r>
              <a:rPr lang="en" altLang="zh-CN" sz="1400" dirty="0">
                <a:effectLst/>
                <a:latin typeface="Times New Roman" panose="02020603050405020304" pitchFamily="18" charset="0"/>
              </a:rPr>
              <a:t>. Available at: https://</a:t>
            </a:r>
            <a:r>
              <a:rPr lang="en" altLang="zh-CN" sz="1400" dirty="0" err="1">
                <a:effectLst/>
                <a:latin typeface="Times New Roman" panose="02020603050405020304" pitchFamily="18" charset="0"/>
              </a:rPr>
              <a:t>arxiv.org</a:t>
            </a:r>
            <a:r>
              <a:rPr lang="en" altLang="zh-CN" sz="1400" dirty="0">
                <a:effectLst/>
                <a:latin typeface="Times New Roman" panose="02020603050405020304" pitchFamily="18" charset="0"/>
              </a:rPr>
              <a:t>/abs/2403.15151?utm_.com [Accessed 13 Mar. 2025].</a:t>
            </a:r>
          </a:p>
          <a:p>
            <a:pPr marL="285750" indent="-285750">
              <a:lnSpc>
                <a:spcPct val="150000"/>
              </a:lnSpc>
              <a:buFont typeface="Arial" panose="020B0604020202020204" pitchFamily="34" charset="0"/>
              <a:buChar char="•"/>
            </a:pPr>
            <a:r>
              <a:rPr lang="en" altLang="zh-CN" sz="1400" dirty="0" err="1">
                <a:effectLst/>
                <a:latin typeface="Times New Roman" panose="02020603050405020304" pitchFamily="18" charset="0"/>
              </a:rPr>
              <a:t>Silseth</a:t>
            </a:r>
            <a:r>
              <a:rPr lang="en" altLang="zh-CN" sz="1400" dirty="0">
                <a:effectLst/>
                <a:latin typeface="Times New Roman" panose="02020603050405020304" pitchFamily="18" charset="0"/>
              </a:rPr>
              <a:t>, K., </a:t>
            </a:r>
            <a:r>
              <a:rPr lang="en" altLang="zh-CN" sz="1400" dirty="0" err="1">
                <a:effectLst/>
                <a:latin typeface="Times New Roman" panose="02020603050405020304" pitchFamily="18" charset="0"/>
              </a:rPr>
              <a:t>Steier</a:t>
            </a:r>
            <a:r>
              <a:rPr lang="en" altLang="zh-CN" sz="1400" dirty="0">
                <a:effectLst/>
                <a:latin typeface="Times New Roman" panose="02020603050405020304" pitchFamily="18" charset="0"/>
              </a:rPr>
              <a:t>, R. and Hans Christian </a:t>
            </a:r>
            <a:r>
              <a:rPr lang="en" altLang="zh-CN" sz="1400" dirty="0" err="1">
                <a:effectLst/>
                <a:latin typeface="Times New Roman" panose="02020603050405020304" pitchFamily="18" charset="0"/>
              </a:rPr>
              <a:t>Arnseth</a:t>
            </a:r>
            <a:r>
              <a:rPr lang="en" altLang="zh-CN" sz="1400" dirty="0">
                <a:effectLst/>
                <a:latin typeface="Times New Roman" panose="02020603050405020304" pitchFamily="18" charset="0"/>
              </a:rPr>
              <a:t> (2024). Exploring students’ immersive VR experiences as resources for collaborative meaning making and learning. </a:t>
            </a:r>
            <a:r>
              <a:rPr lang="en" altLang="zh-CN" sz="1400" i="1" dirty="0">
                <a:effectLst/>
                <a:latin typeface="Times New Roman" panose="02020603050405020304" pitchFamily="18" charset="0"/>
              </a:rPr>
              <a:t>International Journal of Computer-Supported Collaborative Learning</a:t>
            </a:r>
            <a:r>
              <a:rPr lang="en" altLang="zh-CN" sz="1400" dirty="0">
                <a:effectLst/>
                <a:latin typeface="Times New Roman" panose="02020603050405020304" pitchFamily="18" charset="0"/>
              </a:rPr>
              <a:t>, 19(1), pp.11–36. </a:t>
            </a:r>
            <a:r>
              <a:rPr lang="en" altLang="zh-CN" sz="1400" dirty="0" err="1">
                <a:effectLst/>
                <a:latin typeface="Times New Roman" panose="02020603050405020304" pitchFamily="18" charset="0"/>
              </a:rPr>
              <a:t>doi:https</a:t>
            </a:r>
            <a:r>
              <a:rPr lang="en" altLang="zh-CN" sz="1400" dirty="0">
                <a:effectLst/>
                <a:latin typeface="Times New Roman" panose="02020603050405020304" pitchFamily="18" charset="0"/>
              </a:rPr>
              <a:t>://</a:t>
            </a:r>
            <a:r>
              <a:rPr lang="en" altLang="zh-CN" sz="1400" dirty="0" err="1">
                <a:effectLst/>
                <a:latin typeface="Times New Roman" panose="02020603050405020304" pitchFamily="18" charset="0"/>
              </a:rPr>
              <a:t>doi.org</a:t>
            </a:r>
            <a:r>
              <a:rPr lang="en" altLang="zh-CN" sz="1400" dirty="0">
                <a:effectLst/>
                <a:latin typeface="Times New Roman" panose="02020603050405020304" pitchFamily="18" charset="0"/>
              </a:rPr>
              <a:t>/10.1007/s11412-023-09413-0.</a:t>
            </a:r>
          </a:p>
          <a:p>
            <a:endParaRPr kumimoji="1" lang="zh-CN" altLang="en-US" dirty="0"/>
          </a:p>
        </p:txBody>
      </p:sp>
    </p:spTree>
    <p:extLst>
      <p:ext uri="{BB962C8B-B14F-4D97-AF65-F5344CB8AC3E}">
        <p14:creationId xmlns:p14="http://schemas.microsoft.com/office/powerpoint/2010/main" val="195876823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1"/>
  <p:tag name="KSO_WM_TEMPLATE_CATEGORY" val="diagram"/>
  <p:tag name="KSO_WM_TEMPLATE_INDEX" val="20231731"/>
  <p:tag name="KSO_WM_UNIT_LAYERLEVEL" val="1_1"/>
  <p:tag name="KSO_WM_TAG_VERSION" val="3.0"/>
  <p:tag name="KSO_WM_BEAUTIFY_FLAG" val="#wm#"/>
  <p:tag name="KSO_WM_UNIT_TYPE" val="l_i"/>
  <p:tag name="KSO_WM_UNIT_INDEX" val="1_1"/>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quot;colorType&quot;:1,&quot;foreColorIndex&quot;:5,&quot;pos&quot;:0,&quot;transparency&quot;:0.8500000238418579},{&quot;brightness&quot;:0,&quot;colorType&quot;:1,&quot;foreColorIndex&quot;:5,&quot;pos&quot;:1,&quot;transparency&quot;:1}],&quot;type&quot;:3},&quot;glow&quot;:{&quot;colorType&quot;:0},&quot;line&quot;:{&quot;gradient&quot;:[{&quot;brightness&quot;:0,&quot;colorType&quot;:1,&quot;foreColorIndex&quot;:5,&quot;pos&quot;:0,&quot;transparency&quot;:0},{&quot;brightness&quot;:0,&quot;colorType&quot;:1,&quot;foreColorIndex&quot;:5,&quot;pos&quot;:0.8700000047683716,&quot;transparency&quot;:1}],&quot;type&quot;:2},&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LINE_FORE_SCHEMECOLOR_INDEX" val="5"/>
  <p:tag name="KSO_WM_UNIT_TEXT_FILL_FORE_SCHEMECOLOR_INDEX" val="2"/>
  <p:tag name="KSO_WM_UNIT_TEXT_FILL_TYPE" val="1"/>
  <p:tag name="KSO_WM_UNIT_USESOURCEFORMAT_APPLY" val="0"/>
</p:tagLst>
</file>

<file path=ppt/tags/tag2.xml><?xml version="1.0" encoding="utf-8"?>
<p:tagLst xmlns:a="http://schemas.openxmlformats.org/drawingml/2006/main" xmlns:r="http://schemas.openxmlformats.org/officeDocument/2006/relationships" xmlns:p="http://schemas.openxmlformats.org/presentationml/2006/main">
  <p:tag name="KSO_WM_DIAGRAM_VIRTUALLY_FRAME" val="{&quot;height&quot;:405.4,&quot;left&quot;:75.75,&quot;top&quot;:80,&quot;width&quot;:810.05}"/>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15"/>
  <p:tag name="KSO_WM_TEMPLATE_CATEGORY" val="diagram"/>
  <p:tag name="KSO_WM_TEMPLATE_INDEX" val="20231731"/>
  <p:tag name="KSO_WM_UNIT_LAYERLEVEL" val="1_1"/>
  <p:tag name="KSO_WM_TAG_VERSION" val="3.0"/>
  <p:tag name="KSO_WM_BEAUTIFY_FLAG" val="#wm#"/>
  <p:tag name="KSO_WM_UNIT_TYPE" val="l_i"/>
  <p:tag name="KSO_WM_UNIT_INDEX" val="1_15"/>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gradient&quot;:[{&quot;brightness&quot;:0.6000000238418579,&quot;colorType&quot;:1,&quot;foreColorIndex&quot;:5,&quot;pos&quot;:0,&quot;transparency&quot;:0},{&quot;brightness&quot;:0,&quot;colorType&quot;:1,&quot;foreColorIndex&quot;:5,&quot;pos&quot;:0.9200000166893005,&quot;transparency&quot;:1}],&quot;type&quot;:2},&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TEXT_FILL_FORE_SCHEMECOLOR_INDEX" val="2"/>
  <p:tag name="KSO_WM_UNIT_TEXT_FILL_TYPE" val="1"/>
  <p:tag name="KSO_WM_UNIT_USESOURCEFORMAT_APPLY" val="0"/>
</p:tagLst>
</file>

<file path=ppt/tags/tag4.xml><?xml version="1.0" encoding="utf-8"?>
<p:tagLst xmlns:a="http://schemas.openxmlformats.org/drawingml/2006/main" xmlns:r="http://schemas.openxmlformats.org/officeDocument/2006/relationships" xmlns:p="http://schemas.openxmlformats.org/presentationml/2006/main">
  <p:tag name="KSO_WM_DIAGRAM_VIRTUALLY_FRAME" val="{&quot;height&quot;:387.69849834291955,&quot;left&quot;:75.75,&quot;top&quot;:97.70150165708046,&quot;width&quot;:802.7844881889763}"/>
</p:tagLst>
</file>

<file path=ppt/tags/tag5.xml><?xml version="1.0" encoding="utf-8"?>
<p:tagLst xmlns:a="http://schemas.openxmlformats.org/drawingml/2006/main" xmlns:r="http://schemas.openxmlformats.org/officeDocument/2006/relationships" xmlns:p="http://schemas.openxmlformats.org/presentationml/2006/main">
  <p:tag name="KSO_WM_DIAGRAM_VIRTUALLY_FRAME" val="{&quot;height&quot;:405.4,&quot;left&quot;:75.75,&quot;top&quot;:80,&quot;width&quot;:810.05}"/>
</p:tagLst>
</file>

<file path=ppt/tags/tag6.xml><?xml version="1.0" encoding="utf-8"?>
<p:tagLst xmlns:a="http://schemas.openxmlformats.org/drawingml/2006/main" xmlns:r="http://schemas.openxmlformats.org/officeDocument/2006/relationships" xmlns:p="http://schemas.openxmlformats.org/presentationml/2006/main">
  <p:tag name="KSO_WM_DIAGRAM_VIRTUALLY_FRAME" val="{&quot;height&quot;:405.4,&quot;left&quot;:75.75,&quot;top&quot;:80,&quot;width&quot;:810.05}"/>
</p:tagLst>
</file>

<file path=ppt/tags/tag7.xml><?xml version="1.0" encoding="utf-8"?>
<p:tagLst xmlns:a="http://schemas.openxmlformats.org/drawingml/2006/main" xmlns:r="http://schemas.openxmlformats.org/officeDocument/2006/relationships" xmlns:p="http://schemas.openxmlformats.org/presentationml/2006/main">
  <p:tag name="KSO_WM_DIAGRAM_VIRTUALLY_FRAME" val="{&quot;height&quot;:405.4,&quot;left&quot;:75.75,&quot;top&quot;:80,&quot;width&quot;:810.05}"/>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2_1"/>
  <p:tag name="KSO_WM_TEMPLATE_CATEGORY" val="diagram"/>
  <p:tag name="KSO_WM_TEMPLATE_INDEX" val="20231731"/>
  <p:tag name="KSO_WM_UNIT_LAYERLEVEL" val="1_1_1"/>
  <p:tag name="KSO_WM_TAG_VERSION" val="3.0"/>
  <p:tag name="KSO_WM_BEAUTIFY_FLAG" val="#wm#"/>
  <p:tag name="KSO_WM_UNIT_TYPE" val="l_h_i"/>
  <p:tag name="KSO_WM_UNIT_INDEX" val="1_2_1"/>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solid&quot;:{&quot;brightness&quot;:0,&quot;colorType&quot;:2,&quot;rgb&quot;:&quot;#ffffff&quot;,&quot;transparency&quot;:0},&quot;type&quot;:1},&quot;glow&quot;:{&quot;colorType&quot;:0},&quot;line&quot;:{&quot;solidLine&quot;:{&quot;brightness&quot;:0,&quot;colorType&quot;:1,&quot;foreColorIndex&quot;:5,&quot;transparency&quot;:0},&quot;type&quot;:1},&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LINE_FILL_TYPE" val="2"/>
  <p:tag name="KSO_WM_UNIT_SHADOW_SCHEMECOLOR_INDEX" val="5"/>
  <p:tag name="KSO_WM_UNIT_TEXT_FILL_FORE_SCHEMECOLOR_INDEX" val="2"/>
  <p:tag name="KSO_WM_UNIT_TEXT_FILL_TYPE" val="1"/>
  <p:tag name="KSO_WM_UNIT_USESOURCEFORMAT_APPLY" val="0"/>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2_2"/>
  <p:tag name="KSO_WM_TEMPLATE_CATEGORY" val="diagram"/>
  <p:tag name="KSO_WM_TEMPLATE_INDEX" val="20231731"/>
  <p:tag name="KSO_WM_UNIT_LAYERLEVEL" val="1_1_1"/>
  <p:tag name="KSO_WM_TAG_VERSION" val="3.0"/>
  <p:tag name="KSO_WM_BEAUTIFY_FLAG" val="#wm#"/>
  <p:tag name="KSO_WM_UNIT_TYPE" val="l_h_i"/>
  <p:tag name="KSO_WM_UNIT_INDEX" val="1_2_2"/>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25,&quot;colorType&quot;:1,&quot;foreColorIndex&quot;:5,&quot;pos&quot;:0.009999999776482582,&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0"/>
</p:tagLst>
</file>

<file path=ppt/tags/tag10.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1731_3*l_h_f*1_2_1"/>
  <p:tag name="KSO_WM_TEMPLATE_CATEGORY" val="diagram"/>
  <p:tag name="KSO_WM_TEMPLATE_INDEX" val="2023173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项正文"/>
  <p:tag name="KSO_WM_UNIT_TEXT_FILL_FORE_SCHEMECOLOR_INDEX" val="1"/>
  <p:tag name="KSO_WM_UNIT_TEXT_FILL_TYPE" val="1"/>
  <p:tag name="KSO_WM_UNIT_USESOURCEFORMAT_APPLY" val="0"/>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2_3"/>
  <p:tag name="KSO_WM_TEMPLATE_CATEGORY" val="diagram"/>
  <p:tag name="KSO_WM_TEMPLATE_INDEX" val="20231731"/>
  <p:tag name="KSO_WM_UNIT_LAYERLEVEL" val="1_1_1"/>
  <p:tag name="KSO_WM_TAG_VERSION" val="3.0"/>
  <p:tag name="KSO_WM_BEAUTIFY_FLAG" val="#wm#"/>
  <p:tag name="KSO_WM_UNIT_TYPE" val="l_h_i"/>
  <p:tag name="KSO_WM_UNIT_INDEX" val="1_2_3"/>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gradient&quot;:[{&quot;brightness&quot;:0,&quot;colorType&quot;:1,&quot;foreColorIndex&quot;:5,&quot;pos&quot;:0,&quot;transparency&quot;:1},{&quot;brightness&quot;:0,&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0"/>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4_1"/>
  <p:tag name="KSO_WM_TEMPLATE_CATEGORY" val="diagram"/>
  <p:tag name="KSO_WM_TEMPLATE_INDEX" val="20231731"/>
  <p:tag name="KSO_WM_UNIT_LAYERLEVEL" val="1_1_1"/>
  <p:tag name="KSO_WM_TAG_VERSION" val="3.0"/>
  <p:tag name="KSO_WM_BEAUTIFY_FLAG" val="#wm#"/>
  <p:tag name="KSO_WM_UNIT_TYPE" val="l_h_i"/>
  <p:tag name="KSO_WM_UNIT_INDEX" val="1_4_1"/>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solid&quot;:{&quot;brightness&quot;:0,&quot;colorType&quot;:2,&quot;rgb&quot;:&quot;#ffffff&quot;,&quot;transparency&quot;:0},&quot;type&quot;:1},&quot;glow&quot;:{&quot;colorType&quot;:0},&quot;line&quot;:{&quot;solidLine&quot;:{&quot;brightness&quot;:0,&quot;colorType&quot;:1,&quot;foreColorIndex&quot;:5,&quot;transparency&quot;:0},&quot;type&quot;:1},&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LINE_FILL_TYPE" val="2"/>
  <p:tag name="KSO_WM_UNIT_SHADOW_SCHEMECOLOR_INDEX" val="5"/>
  <p:tag name="KSO_WM_UNIT_TEXT_FILL_FORE_SCHEMECOLOR_INDEX" val="2"/>
  <p:tag name="KSO_WM_UNIT_TEXT_FILL_TYPE" val="1"/>
  <p:tag name="KSO_WM_UNIT_USESOURCEFORMAT_APPLY" val="0"/>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4_2"/>
  <p:tag name="KSO_WM_TEMPLATE_CATEGORY" val="diagram"/>
  <p:tag name="KSO_WM_TEMPLATE_INDEX" val="20231731"/>
  <p:tag name="KSO_WM_UNIT_LAYERLEVEL" val="1_1_1"/>
  <p:tag name="KSO_WM_TAG_VERSION" val="3.0"/>
  <p:tag name="KSO_WM_BEAUTIFY_FLAG" val="#wm#"/>
  <p:tag name="KSO_WM_UNIT_TYPE" val="l_h_i"/>
  <p:tag name="KSO_WM_UNIT_INDEX" val="1_4_2"/>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25,&quot;colorType&quot;:1,&quot;foreColorIndex&quot;:5,&quot;pos&quot;:0.009999999776482582,&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0"/>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4_3"/>
  <p:tag name="KSO_WM_TEMPLATE_CATEGORY" val="diagram"/>
  <p:tag name="KSO_WM_TEMPLATE_INDEX" val="20231731"/>
  <p:tag name="KSO_WM_UNIT_LAYERLEVEL" val="1_1_1"/>
  <p:tag name="KSO_WM_TAG_VERSION" val="3.0"/>
  <p:tag name="KSO_WM_BEAUTIFY_FLAG" val="#wm#"/>
  <p:tag name="KSO_WM_UNIT_TYPE" val="l_h_i"/>
  <p:tag name="KSO_WM_UNIT_INDEX" val="1_4_3"/>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gradient&quot;:[{&quot;brightness&quot;:0,&quot;colorType&quot;:1,&quot;foreColorIndex&quot;:5,&quot;pos&quot;:0,&quot;transparency&quot;:1},{&quot;brightness&quot;:0,&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0"/>
</p:tagLst>
</file>

<file path=ppt/tags/tag15.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4_1"/>
  <p:tag name="KSO_WM_UNIT_ID" val="diagram20231731_3*l_h_f*1_4_1"/>
  <p:tag name="KSO_WM_TEMPLATE_CATEGORY" val="diagram"/>
  <p:tag name="KSO_WM_TEMPLATE_INDEX" val="2023173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项正文"/>
  <p:tag name="KSO_WM_UNIT_TEXT_FILL_FORE_SCHEMECOLOR_INDEX" val="1"/>
  <p:tag name="KSO_WM_UNIT_TEXT_FILL_TYPE" val="1"/>
  <p:tag name="KSO_WM_UNIT_USESOURCEFORMAT_APPLY" val="0"/>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2_1"/>
  <p:tag name="KSO_WM_TEMPLATE_CATEGORY" val="diagram"/>
  <p:tag name="KSO_WM_TEMPLATE_INDEX" val="20231731"/>
  <p:tag name="KSO_WM_UNIT_LAYERLEVEL" val="1_1_1"/>
  <p:tag name="KSO_WM_TAG_VERSION" val="3.0"/>
  <p:tag name="KSO_WM_BEAUTIFY_FLAG" val="#wm#"/>
  <p:tag name="KSO_WM_UNIT_TYPE" val="l_h_i"/>
  <p:tag name="KSO_WM_UNIT_INDEX" val="1_2_1"/>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solid&quot;:{&quot;brightness&quot;:0,&quot;colorType&quot;:2,&quot;rgb&quot;:&quot;#ffffff&quot;,&quot;transparency&quot;:0},&quot;type&quot;:1},&quot;glow&quot;:{&quot;colorType&quot;:0},&quot;line&quot;:{&quot;solidLine&quot;:{&quot;brightness&quot;:0,&quot;colorType&quot;:1,&quot;foreColorIndex&quot;:5,&quot;transparency&quot;:0},&quot;type&quot;:1},&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LINE_FILL_TYPE" val="2"/>
  <p:tag name="KSO_WM_UNIT_SHADOW_SCHEMECOLOR_INDEX" val="5"/>
  <p:tag name="KSO_WM_UNIT_TEXT_FILL_FORE_SCHEMECOLOR_INDEX" val="2"/>
  <p:tag name="KSO_WM_UNIT_TEXT_FILL_TYPE" val="1"/>
  <p:tag name="KSO_WM_UNIT_USESOURCEFORMAT_APPLY" val="0"/>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2_2"/>
  <p:tag name="KSO_WM_TEMPLATE_CATEGORY" val="diagram"/>
  <p:tag name="KSO_WM_TEMPLATE_INDEX" val="20231731"/>
  <p:tag name="KSO_WM_UNIT_LAYERLEVEL" val="1_1_1"/>
  <p:tag name="KSO_WM_TAG_VERSION" val="3.0"/>
  <p:tag name="KSO_WM_BEAUTIFY_FLAG" val="#wm#"/>
  <p:tag name="KSO_WM_UNIT_TYPE" val="l_h_i"/>
  <p:tag name="KSO_WM_UNIT_INDEX" val="1_2_2"/>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25,&quot;colorType&quot;:1,&quot;foreColorIndex&quot;:5,&quot;pos&quot;:0.009999999776482582,&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0"/>
</p:tagLst>
</file>

<file path=ppt/tags/tag18.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2_1"/>
  <p:tag name="KSO_WM_UNIT_ID" val="diagram20231731_3*l_h_f*1_2_1"/>
  <p:tag name="KSO_WM_TEMPLATE_CATEGORY" val="diagram"/>
  <p:tag name="KSO_WM_TEMPLATE_INDEX" val="20231731"/>
  <p:tag name="KSO_WM_UNIT_LAYERLEVEL" val="1_1_1"/>
  <p:tag name="KSO_WM_TAG_VERSION" val="3.0"/>
  <p:tag name="KSO_WM_BEAUTIFY_FLAG" val="#wm#"/>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项正文"/>
  <p:tag name="KSO_WM_UNIT_TEXT_FILL_FORE_SCHEMECOLOR_INDEX" val="1"/>
  <p:tag name="KSO_WM_UNIT_TEXT_FILL_TYPE" val="1"/>
  <p:tag name="KSO_WM_UNIT_USESOURCEFORMAT_APPLY" val="0"/>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2_3"/>
  <p:tag name="KSO_WM_TEMPLATE_CATEGORY" val="diagram"/>
  <p:tag name="KSO_WM_TEMPLATE_INDEX" val="20231731"/>
  <p:tag name="KSO_WM_UNIT_LAYERLEVEL" val="1_1_1"/>
  <p:tag name="KSO_WM_TAG_VERSION" val="3.0"/>
  <p:tag name="KSO_WM_BEAUTIFY_FLAG" val="#wm#"/>
  <p:tag name="KSO_WM_UNIT_TYPE" val="l_h_i"/>
  <p:tag name="KSO_WM_UNIT_INDEX" val="1_2_3"/>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gradient&quot;:[{&quot;brightness&quot;:0,&quot;colorType&quot;:1,&quot;foreColorIndex&quot;:5,&quot;pos&quot;:0,&quot;transparency&quot;:1},{&quot;brightness&quot;:0,&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0"/>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3_1"/>
  <p:tag name="KSO_WM_TEMPLATE_CATEGORY" val="diagram"/>
  <p:tag name="KSO_WM_TEMPLATE_INDEX" val="20231731"/>
  <p:tag name="KSO_WM_UNIT_LAYERLEVEL" val="1_1_1"/>
  <p:tag name="KSO_WM_TAG_VERSION" val="3.0"/>
  <p:tag name="KSO_WM_UNIT_TYPE" val="l_h_i"/>
  <p:tag name="KSO_WM_UNIT_INDEX" val="1_3_1"/>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7.69849834291955,&quot;left&quot;:75.75,&quot;top&quot;:97.70150165708046,&quot;width&quot;:802.7844881889763}"/>
  <p:tag name="KSO_WM_DIAGRAM_COLOR_MATCH_VALUE" val="{&quot;shape&quot;:{&quot;fill&quot;:{&quot;solid&quot;:{&quot;brightness&quot;:0,&quot;colorType&quot;:2,&quot;rgb&quot;:&quot;#ffffff&quot;,&quot;transparency&quot;:0},&quot;type&quot;:1},&quot;glow&quot;:{&quot;colorType&quot;:0},&quot;line&quot;:{&quot;solidLine&quot;:{&quot;brightness&quot;:0,&quot;colorType&quot;:1,&quot;foreColorIndex&quot;:5,&quot;transparency&quot;:0},&quot;type&quot;:1},&quot;shadow&quot;:{&quot;brightness&quot;:-0.25,&quot;colorType&quot;:1,&quot;foreColorIndex&quot;:5,&quot;transparency&quot;:0.6000000238418579},&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LINE_FILL_TYPE" val="2"/>
  <p:tag name="KSO_WM_UNIT_SHADOW_SCHEMECOLOR_INDEX" val="5"/>
  <p:tag name="KSO_WM_UNIT_TEXT_FILL_FORE_SCHEMECOLOR_INDEX" val="2"/>
  <p:tag name="KSO_WM_UNIT_TEXT_FILL_TYPE" val="1"/>
  <p:tag name="KSO_WM_UNIT_USESOURCEFORMAT_APPLY" val="0"/>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3_2"/>
  <p:tag name="KSO_WM_TEMPLATE_CATEGORY" val="diagram"/>
  <p:tag name="KSO_WM_TEMPLATE_INDEX" val="20231731"/>
  <p:tag name="KSO_WM_UNIT_LAYERLEVEL" val="1_1_1"/>
  <p:tag name="KSO_WM_TAG_VERSION" val="3.0"/>
  <p:tag name="KSO_WM_UNIT_TYPE" val="l_h_i"/>
  <p:tag name="KSO_WM_UNIT_INDEX" val="1_3_2"/>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7.69849834291955,&quot;left&quot;:75.75,&quot;top&quot;:97.70150165708046,&quot;width&quot;:802.7844881889763}"/>
  <p:tag name="KSO_WM_DIAGRAM_COLOR_MATCH_VALUE" val="{&quot;shape&quot;:{&quot;fill&quot;:{&quot;gradient&quot;:[{&quot;brightness&quot;:-0.25,&quot;colorType&quot;:1,&quot;foreColorIndex&quot;:5,&quot;pos&quot;:0.009999999776482582,&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2"/>
  <p:tag name="KSO_WM_UNIT_TEXT_FILL_TYPE" val="1"/>
  <p:tag name="KSO_WM_UNIT_USESOURCEFORMAT_APPLY" val="0"/>
</p:tagLst>
</file>

<file path=ppt/tags/tag22.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l_h_f"/>
  <p:tag name="KSO_WM_UNIT_INDEX" val="1_3_1"/>
  <p:tag name="KSO_WM_UNIT_ID" val="diagram20231731_3*l_h_f*1_3_1"/>
  <p:tag name="KSO_WM_TEMPLATE_CATEGORY" val="diagram"/>
  <p:tag name="KSO_WM_TEMPLATE_INDEX" val="20231731"/>
  <p:tag name="KSO_WM_UNIT_LAYERLEVEL" val="1_1_1"/>
  <p:tag name="KSO_WM_TAG_VERSION" val="3.0"/>
  <p:tag name="KSO_WM_UNIT_TEXT_FILL_FORE_SCHEMECOLOR_INDEX_BRIGHTNESS" val="0.15"/>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7.69849834291955,&quot;left&quot;:75.75,&quot;top&quot;:97.70150165708046,&quot;width&quot;:802.7844881889763}"/>
  <p:tag name="KSO_WM_DIAGRAM_COLOR_MATCH_VALUE" val="{&quot;shape&quot;:{&quot;fill&quot;:{&quot;type&quot;:0},&quot;glow&quot;:{&quot;colorType&quot;:0},&quot;line&quot;:{&quot;type&quot;:0},&quot;shadow&quot;:{&quot;colorType&quot;:0},&quot;threeD&quot;:{&quot;curvedSurface&quot;:{&quot;brightness&quot;:0,&quot;colorType&quot;:2,&quot;rgb&quot;:&quot;#000000&quot;},&quot;depth&quot;:{&quot;colorType&quot;:0}}},&quot;text&quot;:{&quot;fill&quot;:{&quot;solid&quot;:{&quot;brightness&quot;:0.15000000596046448,&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PRESET_TEXT" val="单击此处输入你的项正文"/>
  <p:tag name="KSO_WM_UNIT_TEXT_FILL_FORE_SCHEMECOLOR_INDEX" val="1"/>
  <p:tag name="KSO_WM_UNIT_TEXT_FILL_TYPE" val="1"/>
  <p:tag name="KSO_WM_UNIT_USESOURCEFORMAT_APPLY" val="0"/>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h_i*1_3_3"/>
  <p:tag name="KSO_WM_TEMPLATE_CATEGORY" val="diagram"/>
  <p:tag name="KSO_WM_TEMPLATE_INDEX" val="20231731"/>
  <p:tag name="KSO_WM_UNIT_LAYERLEVEL" val="1_1_1"/>
  <p:tag name="KSO_WM_TAG_VERSION" val="3.0"/>
  <p:tag name="KSO_WM_UNIT_TYPE" val="l_h_i"/>
  <p:tag name="KSO_WM_UNIT_INDEX" val="1_3_3"/>
  <p:tag name="KSO_WM_DIAGRAM_VERSION" val="3"/>
  <p:tag name="KSO_WM_DIAGRAM_COLOR_TRICK" val="1"/>
  <p:tag name="KSO_WM_DIAGRAM_COLOR_TEXT_CAN_REMOVE" val="n"/>
  <p:tag name="KSO_WM_DIAGRAM_GROUP_CODE" val="l1-1"/>
  <p:tag name="KSO_WM_DIAGRAM_MAX_ITEMCNT" val="6"/>
  <p:tag name="KSO_WM_DIAGRAM_MIN_ITEMCNT" val="2"/>
  <p:tag name="KSO_WM_DIAGRAM_VIRTUALLY_FRAME" val="{&quot;height&quot;:387.69849834291955,&quot;left&quot;:75.75,&quot;top&quot;:97.70150165708046,&quot;width&quot;:802.7844881889763}"/>
  <p:tag name="KSO_WM_DIAGRAM_COLOR_MATCH_VALUE" val="{&quot;shape&quot;:{&quot;fill&quot;:{&quot;type&quot;:0},&quot;glow&quot;:{&quot;colorType&quot;:0},&quot;line&quot;:{&quot;gradient&quot;:[{&quot;brightness&quot;:0,&quot;colorType&quot;:1,&quot;foreColorIndex&quot;:5,&quot;pos&quot;:0,&quot;transparency&quot;:1},{&quot;brightness&quot;:0,&quot;colorType&quot;:1,&quot;foreColorIndex&quot;:5,&quot;pos&quot;:1,&quot;transparency&quot;:0}],&quot;type&quot;:2},&quot;shadow&quot;:{&quot;colorType&quot;:0},&quot;threeD&quot;:{&quot;curvedSurface&quot;:{&quot;brightness&quot;:0,&quot;colorType&quot;:2,&quot;rgb&quot;:&quot;#000000&quot;},&quot;depth&quot;:{&quot;colorType&quot;:0}}},&quot;text&quot;:{&quot;fill&quot;:{},&quot;glow&quot;:{},&quot;line&quot;:{},&quot;shadow&quot;:{},&quot;threeD&quot;:{}}}"/>
  <p:tag name="KSO_WM_UNIT_LINE_FORE_SCHEMECOLOR_INDEX" val="5"/>
  <p:tag name="KSO_WM_UNIT_USESOURCEFORMAT_APPLY" val="0"/>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2"/>
  <p:tag name="KSO_WM_TEMPLATE_CATEGORY" val="diagram"/>
  <p:tag name="KSO_WM_TEMPLATE_INDEX" val="20231731"/>
  <p:tag name="KSO_WM_UNIT_LAYERLEVEL" val="1_1"/>
  <p:tag name="KSO_WM_TAG_VERSION" val="3.0"/>
  <p:tag name="KSO_WM_BEAUTIFY_FLAG" val="#wm#"/>
  <p:tag name="KSO_WM_UNIT_TYPE" val="l_i"/>
  <p:tag name="KSO_WM_UNIT_INDEX" val="1_2"/>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2199999988079071,&quot;colorType&quot;:1,&quot;foreColorIndex&quot;:5,&quot;pos&quot;:0.009999999776482582,&quot;transparency&quot;:0},{&quot;brightness&quot;:-0.09000000357627869,&quot;colorType&quot;:1,&quot;foreColorIndex&quot;:5,&quot;pos&quot;:0.7799999713897705,&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0"/>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3"/>
  <p:tag name="KSO_WM_TEMPLATE_CATEGORY" val="diagram"/>
  <p:tag name="KSO_WM_TEMPLATE_INDEX" val="20231731"/>
  <p:tag name="KSO_WM_UNIT_LAYERLEVEL" val="1_1"/>
  <p:tag name="KSO_WM_TAG_VERSION" val="3.0"/>
  <p:tag name="KSO_WM_BEAUTIFY_FLAG" val="#wm#"/>
  <p:tag name="KSO_WM_UNIT_TYPE" val="l_i"/>
  <p:tag name="KSO_WM_UNIT_INDEX" val="1_3"/>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4000000059604645,&quot;colorType&quot;:1,&quot;foreColorIndex&quot;:5,&quot;pos&quot;:0.1899999976158142,&quot;transparency&quot;:0},{&quot;brightness&quot;:0,&quot;colorType&quot;:1,&quot;foreColorIndex&quot;:5,&quot;pos&quot;:0.9200000166893005,&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0"/>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4"/>
  <p:tag name="KSO_WM_TEMPLATE_CATEGORY" val="diagram"/>
  <p:tag name="KSO_WM_TEMPLATE_INDEX" val="20231731"/>
  <p:tag name="KSO_WM_UNIT_LAYERLEVEL" val="1_1"/>
  <p:tag name="KSO_WM_TAG_VERSION" val="3.0"/>
  <p:tag name="KSO_WM_BEAUTIFY_FLAG" val="#wm#"/>
  <p:tag name="KSO_WM_UNIT_TYPE" val="l_i"/>
  <p:tag name="KSO_WM_UNIT_INDEX" val="1_4"/>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5,&quot;colorType&quot;:1,&quot;foreColorIndex&quot;:5,&quot;pos&quot;:0,&quot;transparency&quot;:0},{&quot;brightness&quot;:0.14000000059604645,&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0"/>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5"/>
  <p:tag name="KSO_WM_TEMPLATE_CATEGORY" val="diagram"/>
  <p:tag name="KSO_WM_TEMPLATE_INDEX" val="20231731"/>
  <p:tag name="KSO_WM_UNIT_LAYERLEVEL" val="1_1"/>
  <p:tag name="KSO_WM_TAG_VERSION" val="3.0"/>
  <p:tag name="KSO_WM_BEAUTIFY_FLAG" val="#wm#"/>
  <p:tag name="KSO_WM_UNIT_TYPE" val="l_i"/>
  <p:tag name="KSO_WM_UNIT_INDEX" val="1_5"/>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25,&quot;colorType&quot;:1,&quot;foreColorIndex&quot;:5,&quot;pos&quot;:0.36000001430511475,&quot;transparency&quot;:0},{&quot;brightness&quot;:0.30000001192092896,&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0"/>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6"/>
  <p:tag name="KSO_WM_TEMPLATE_CATEGORY" val="diagram"/>
  <p:tag name="KSO_WM_TEMPLATE_INDEX" val="20231731"/>
  <p:tag name="KSO_WM_UNIT_LAYERLEVEL" val="1_1"/>
  <p:tag name="KSO_WM_TAG_VERSION" val="3.0"/>
  <p:tag name="KSO_WM_BEAUTIFY_FLAG" val="#wm#"/>
  <p:tag name="KSO_WM_UNIT_TYPE" val="l_i"/>
  <p:tag name="KSO_WM_UNIT_INDEX" val="1_6"/>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4000000059604645,&quot;colorType&quot;:1,&quot;foreColorIndex&quot;:5,&quot;pos&quot;:0.009999999776482582,&quot;transparency&quot;:0},{&quot;brightness&quot;:0,&quot;colorType&quot;:1,&quot;foreColorIndex&quot;:5,&quot;pos&quot;:0.9200000166893005,&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0"/>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7"/>
  <p:tag name="KSO_WM_TEMPLATE_CATEGORY" val="diagram"/>
  <p:tag name="KSO_WM_TEMPLATE_INDEX" val="20231731"/>
  <p:tag name="KSO_WM_UNIT_LAYERLEVEL" val="1_1"/>
  <p:tag name="KSO_WM_TAG_VERSION" val="3.0"/>
  <p:tag name="KSO_WM_BEAUTIFY_FLAG" val="#wm#"/>
  <p:tag name="KSO_WM_UNIT_TYPE" val="l_i"/>
  <p:tag name="KSO_WM_UNIT_INDEX" val="1_7"/>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25,&quot;colorType&quot;:1,&quot;foreColorIndex&quot;:5,&quot;pos&quot;:0.2800000011920929,&quot;transparency&quot;:0},{&quot;brightness&quot;:0.30000001192092896,&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0"/>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8"/>
  <p:tag name="KSO_WM_TEMPLATE_CATEGORY" val="diagram"/>
  <p:tag name="KSO_WM_TEMPLATE_INDEX" val="20231731"/>
  <p:tag name="KSO_WM_UNIT_LAYERLEVEL" val="1_1"/>
  <p:tag name="KSO_WM_TAG_VERSION" val="3.0"/>
  <p:tag name="KSO_WM_BEAUTIFY_FLAG" val="#wm#"/>
  <p:tag name="KSO_WM_UNIT_TYPE" val="l_i"/>
  <p:tag name="KSO_WM_UNIT_INDEX" val="1_8"/>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44999998807907104,&quot;colorType&quot;:1,&quot;foreColorIndex&quot;:5,&quot;pos&quot;:0,&quot;transparency&quot;:0},{&quot;brightness&quot;:0,&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0"/>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9"/>
  <p:tag name="KSO_WM_TEMPLATE_CATEGORY" val="diagram"/>
  <p:tag name="KSO_WM_TEMPLATE_INDEX" val="20231731"/>
  <p:tag name="KSO_WM_UNIT_LAYERLEVEL" val="1_1"/>
  <p:tag name="KSO_WM_TAG_VERSION" val="3.0"/>
  <p:tag name="KSO_WM_BEAUTIFY_FLAG" val="#wm#"/>
  <p:tag name="KSO_WM_UNIT_TYPE" val="l_i"/>
  <p:tag name="KSO_WM_UNIT_INDEX" val="1_9"/>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gradient&quot;:[{&quot;brightness&quot;:0.6399999856948853,&quot;colorType&quot;:1,&quot;foreColorIndex&quot;:5,&quot;pos&quot;:0,&quot;transparency&quot;:0},{&quot;brightness&quot;:0.23000000417232513,&quot;colorType&quot;:1,&quot;foreColorIndex&quot;:5,&quot;pos&quot;:1,&quot;transparency&quot;:0}],&quot;type&quot;:3},&quot;glow&quot;:{&quot;colorType&quot;:0},&quot;line&quot;:{&quot;type&quot;:0},&quot;shadow&quot;:{&quot;colorType&quot;:0},&quot;threeD&quot;:{&quot;curvedSurface&quot;:{&quot;brightness&quot;:0,&quot;colorType&quot;:2,&quot;rgb&quot;:&quot;#000000&quot;},&quot;depth&quot;:{&quot;colorType&quot;:0}}},&quot;text&quot;:{&quot;fill&quot;:{&quot;solid&quot;:{&quot;brightness&quot;:0,&quot;colorType&quot;:1,&quot;foreColorIndex&quot;:13,&quot;transparency&quot;:0},&quot;type&quot;:1},&quot;glow&quot;:{&quot;colorType&quot;:0},&quot;line&quot;:{&quot;type&quot;:0},&quot;shadow&quot;:{&quot;colorType&quot;:0},&quot;threeD&quot;:{&quot;curvedSurface&quot;:{&quot;brightness&quot;:0,&quot;colorType&quot;:2,&quot;rgb&quot;:&quot;#000000&quot;},&quot;depth&quot;:{&quot;colorType&quot;:0}}}}"/>
  <p:tag name="KSO_WM_UNIT_FILL_TYPE" val="3"/>
  <p:tag name="KSO_WM_UNIT_TEXT_FILL_FORE_SCHEMECOLOR_INDEX" val="13"/>
  <p:tag name="KSO_WM_UNIT_TEXT_FILL_TYPE" val="1"/>
  <p:tag name="KSO_WM_UNIT_USESOURCEFORMAT_APPLY" val="0"/>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10"/>
  <p:tag name="KSO_WM_TEMPLATE_CATEGORY" val="diagram"/>
  <p:tag name="KSO_WM_TEMPLATE_INDEX" val="20231731"/>
  <p:tag name="KSO_WM_UNIT_LAYERLEVEL" val="1_1"/>
  <p:tag name="KSO_WM_TAG_VERSION" val="3.0"/>
  <p:tag name="KSO_WM_BEAUTIFY_FLAG" val="#wm#"/>
  <p:tag name="KSO_WM_UNIT_TYPE" val="l_i"/>
  <p:tag name="KSO_WM_UNIT_INDEX" val="1_10"/>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gradient&quot;:[{&quot;brightness&quot;:0,&quot;colorType&quot;:1,&quot;foreColorIndex&quot;:5,&quot;pos&quot;:0,&quot;transparency&quot;:0},{&quot;brightness&quot;:0,&quot;colorType&quot;:1,&quot;foreColorIndex&quot;:5,&quot;pos&quot;:1,&quot;transparency&quot;:1}],&quot;type&quot;:2},&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TEXT_FILL_FORE_SCHEMECOLOR_INDEX" val="2"/>
  <p:tag name="KSO_WM_UNIT_TEXT_FILL_TYPE" val="1"/>
  <p:tag name="KSO_WM_UNIT_USESOURCEFORMAT_APPLY" val="0"/>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11"/>
  <p:tag name="KSO_WM_TEMPLATE_CATEGORY" val="diagram"/>
  <p:tag name="KSO_WM_TEMPLATE_INDEX" val="20231731"/>
  <p:tag name="KSO_WM_UNIT_LAYERLEVEL" val="1_1"/>
  <p:tag name="KSO_WM_TAG_VERSION" val="3.0"/>
  <p:tag name="KSO_WM_BEAUTIFY_FLAG" val="#wm#"/>
  <p:tag name="KSO_WM_UNIT_TYPE" val="l_i"/>
  <p:tag name="KSO_WM_UNIT_INDEX" val="1_11"/>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gradient&quot;:[{&quot;brightness&quot;:0,&quot;colorType&quot;:1,&quot;foreColorIndex&quot;:5,&quot;pos&quot;:0,&quot;transparency&quot;:0},{&quot;brightness&quot;:0,&quot;colorType&quot;:1,&quot;foreColorIndex&quot;:5,&quot;pos&quot;:1,&quot;transparency&quot;:1}],&quot;type&quot;:2},&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TEXT_FILL_FORE_SCHEMECOLOR_INDEX" val="2"/>
  <p:tag name="KSO_WM_UNIT_TEXT_FILL_TYPE" val="1"/>
  <p:tag name="KSO_WM_UNIT_USESOURCEFORMAT_APPLY" val="0"/>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diagram20231731_3*l_i*1_12"/>
  <p:tag name="KSO_WM_TEMPLATE_CATEGORY" val="diagram"/>
  <p:tag name="KSO_WM_TEMPLATE_INDEX" val="20231731"/>
  <p:tag name="KSO_WM_UNIT_LAYERLEVEL" val="1_1"/>
  <p:tag name="KSO_WM_TAG_VERSION" val="3.0"/>
  <p:tag name="KSO_WM_BEAUTIFY_FLAG" val="#wm#"/>
  <p:tag name="KSO_WM_UNIT_TYPE" val="l_i"/>
  <p:tag name="KSO_WM_UNIT_INDEX" val="1_12"/>
  <p:tag name="KSO_WM_DIAGRAM_GROUP_CODE" val="l1-1"/>
  <p:tag name="KSO_WM_DIAGRAM_VERSION" val="3"/>
  <p:tag name="KSO_WM_DIAGRAM_COLOR_TRICK" val="1"/>
  <p:tag name="KSO_WM_DIAGRAM_COLOR_TEXT_CAN_REMOVE" val="n"/>
  <p:tag name="KSO_WM_DIAGRAM_MAX_ITEMCNT" val="6"/>
  <p:tag name="KSO_WM_DIAGRAM_MIN_ITEMCNT" val="2"/>
  <p:tag name="KSO_WM_DIAGRAM_VIRTUALLY_FRAME" val="{&quot;height&quot;:405.4,&quot;left&quot;:75.75,&quot;top&quot;:80,&quot;width&quot;:810.05}"/>
  <p:tag name="KSO_WM_DIAGRAM_COLOR_MATCH_VALUE" val="{&quot;shape&quot;:{&quot;fill&quot;:{&quot;type&quot;:0},&quot;glow&quot;:{&quot;colorType&quot;:0},&quot;line&quot;:{&quot;gradient&quot;:[{&quot;brightness&quot;:0.4000000059604645,&quot;colorType&quot;:1,&quot;foreColorIndex&quot;:5,&quot;pos&quot;:0.009999999776482582,&quot;transparency&quot;:0},{&quot;brightness&quot;:0,&quot;colorType&quot;:1,&quot;foreColorIndex&quot;:5,&quot;pos&quot;:1,&quot;transparency&quot;:1}],&quot;type&quot;:2},&quot;shadow&quot;:{&quot;colorType&quot;:0},&quot;threeD&quot;:{&quot;curvedSurface&quot;:{&quot;brightness&quot;:0,&quot;colorType&quot;:2,&quot;rgb&quot;:&quot;#000000&quot;},&quot;depth&quot;:{&quot;colorType&quot;:0}}},&quot;text&quot;:{&quot;fill&quot;:{&quot;solid&quot;:{&quot;brightness&quot;:0,&quot;colorType&quot;:1,&quot;foreColorIndex&quot;:2,&quot;transparency&quot;:0},&quot;type&quot;:1},&quot;glow&quot;:{&quot;colorType&quot;:0},&quot;line&quot;:{&quot;type&quot;:0},&quot;shadow&quot;:{&quot;colorType&quot;:0},&quot;threeD&quot;:{&quot;curvedSurface&quot;:{&quot;brightness&quot;:0,&quot;colorType&quot;:2,&quot;rgb&quot;:&quot;#000000&quot;},&quot;depth&quot;:{&quot;colorType&quot;:0}}}}"/>
  <p:tag name="KSO_WM_UNIT_LINE_FORE_SCHEMECOLOR_INDEX" val="5"/>
  <p:tag name="KSO_WM_UNIT_TEXT_FILL_FORE_SCHEMECOLOR_INDEX" val="2"/>
  <p:tag name="KSO_WM_UNIT_TEXT_FILL_TYPE" val="1"/>
  <p:tag name="KSO_WM_UNIT_USESOURCEFORMAT_APPLY" val="0"/>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等线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等线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4812</TotalTime>
  <Words>1605</Words>
  <Application>Microsoft Macintosh PowerPoint</Application>
  <PresentationFormat>宽屏</PresentationFormat>
  <Paragraphs>112</Paragraphs>
  <Slides>12</Slides>
  <Notes>3</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12</vt:i4>
      </vt:variant>
    </vt:vector>
  </HeadingPairs>
  <TitlesOfParts>
    <vt:vector size="20" baseType="lpstr">
      <vt:lpstr>等线</vt:lpstr>
      <vt:lpstr>等线 Light</vt:lpstr>
      <vt:lpstr>Inter</vt:lpstr>
      <vt:lpstr>Meiryo</vt:lpstr>
      <vt:lpstr>Arial</vt:lpstr>
      <vt:lpstr>Calibri</vt:lpstr>
      <vt:lpstr>Times New Roman</vt:lpstr>
      <vt:lpstr>Office 主题​​</vt:lpstr>
      <vt:lpstr>PowerPoint 演示文稿</vt:lpstr>
      <vt:lpstr>Contents</vt:lpstr>
      <vt:lpstr>PowerPoint 演示文稿</vt:lpstr>
      <vt:lpstr>Feature</vt:lpstr>
      <vt:lpstr>Experience Design</vt:lpstr>
      <vt:lpstr>PowerPoint 演示文稿</vt:lpstr>
      <vt:lpstr>Market Analysis</vt:lpstr>
      <vt:lpstr>Target Audience</vt:lpstr>
      <vt:lpstr>PowerPoint 演示文稿</vt:lpstr>
      <vt:lpstr>Promotion  Strategy </vt:lpstr>
      <vt:lpstr>PowerPoint 演示文稿</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(pg) Kenny Guo</dc:creator>
  <cp:lastModifiedBy>(pg) Kenny Guo</cp:lastModifiedBy>
  <cp:revision>7</cp:revision>
  <dcterms:created xsi:type="dcterms:W3CDTF">2025-03-13T17:48:49Z</dcterms:created>
  <dcterms:modified xsi:type="dcterms:W3CDTF">2025-03-20T17:21:03Z</dcterms:modified>
</cp:coreProperties>
</file>